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6"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redný štý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Stredný štýl 2 - zvýrazneni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redný štýl 2 - zvýrazneni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25EBB0D0-E887-4EEA-81D3-7C63951F9F2A}" type="datetimeFigureOut">
              <a:rPr lang="sk-SK" smtClean="0"/>
              <a:pPr/>
              <a:t>13. 1. 2021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D48AADC8-71EB-4D44-9E65-5871AED52FE5}"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BB0D0-E887-4EEA-81D3-7C63951F9F2A}" type="datetimeFigureOut">
              <a:rPr lang="sk-SK" smtClean="0"/>
              <a:pPr/>
              <a:t>13. 1. 2021</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AADC8-71EB-4D44-9E65-5871AED52FE5}"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sk.wikipedia.org/wiki/Mati%C4%8Dn%C3%A1_doska" TargetMode="External"/><Relationship Id="rId3" Type="http://schemas.openxmlformats.org/officeDocument/2006/relationships/hyperlink" Target="https://sk.wikipedia.org/wiki/Po%C4%8D%C3%ADta%C4%8D" TargetMode="External"/><Relationship Id="rId7" Type="http://schemas.openxmlformats.org/officeDocument/2006/relationships/hyperlink" Target="https://sk.wikipedia.org/wiki/PCI-Express" TargetMode="External"/><Relationship Id="rId2" Type="http://schemas.openxmlformats.org/officeDocument/2006/relationships/hyperlink" Target="https://sk.wikipedia.org/wiki/Roz%C5%A1iruj%C3%BAca_karta" TargetMode="External"/><Relationship Id="rId1" Type="http://schemas.openxmlformats.org/officeDocument/2006/relationships/slideLayout" Target="../slideLayouts/slideLayout2.xml"/><Relationship Id="rId6" Type="http://schemas.openxmlformats.org/officeDocument/2006/relationships/hyperlink" Target="https://sk.wikipedia.org/wiki/PCI" TargetMode="External"/><Relationship Id="rId5" Type="http://schemas.openxmlformats.org/officeDocument/2006/relationships/hyperlink" Target="https://sk.wikipedia.org/wiki/ISA" TargetMode="External"/><Relationship Id="rId10" Type="http://schemas.openxmlformats.org/officeDocument/2006/relationships/hyperlink" Target="https://sk.wikipedia.org/w/index.php?title=PCMCIA&amp;action=edit&amp;redlink=1" TargetMode="External"/><Relationship Id="rId4" Type="http://schemas.openxmlformats.org/officeDocument/2006/relationships/hyperlink" Target="https://sk.wikipedia.org/wiki/Zbernica" TargetMode="External"/><Relationship Id="rId9" Type="http://schemas.openxmlformats.org/officeDocument/2006/relationships/hyperlink" Target="https://sk.wikipedia.org/wiki/USB"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k.wikipedia.org/wiki/MAC_adresa" TargetMode="External"/><Relationship Id="rId2" Type="http://schemas.openxmlformats.org/officeDocument/2006/relationships/hyperlink" Target="https://sk.wikipedia.org/w/index.php?title=Prenosov%C3%A1_r%C3%BDchlos%C5%A5&amp;action=edit&amp;redlink=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sk.wikipedia.org/wiki/LAN" TargetMode="External"/><Relationship Id="rId7" Type="http://schemas.openxmlformats.org/officeDocument/2006/relationships/hyperlink" Target="https://sk.wikipedia.org/wiki/Hexadecim%C3%A1lne_%C4%8D%C3%ADslo" TargetMode="External"/><Relationship Id="rId2" Type="http://schemas.openxmlformats.org/officeDocument/2006/relationships/hyperlink" Target="https://sk.wikipedia.org/wiki/Sie%C5%A5ov%C3%A1_karta" TargetMode="External"/><Relationship Id="rId1" Type="http://schemas.openxmlformats.org/officeDocument/2006/relationships/slideLayout" Target="../slideLayouts/slideLayout2.xml"/><Relationship Id="rId6" Type="http://schemas.openxmlformats.org/officeDocument/2006/relationships/hyperlink" Target="https://sk.wikipedia.org/w/index.php?title=IEEE&amp;action=edit&amp;redlink=1" TargetMode="External"/><Relationship Id="rId5" Type="http://schemas.openxmlformats.org/officeDocument/2006/relationships/hyperlink" Target="https://sk.wikipedia.org/wiki/Token_ring" TargetMode="External"/><Relationship Id="rId4" Type="http://schemas.openxmlformats.org/officeDocument/2006/relationships/hyperlink" Target="https://sk.wikipedia.org/wiki/Ethernet"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sk.wikipedia.org/wiki/%C4%8C%C3%ADslo"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IP </a:t>
            </a:r>
            <a:r>
              <a:rPr lang="sk-SK" dirty="0" err="1" smtClean="0"/>
              <a:t>adresácia</a:t>
            </a:r>
            <a:endParaRPr lang="sk-SK" dirty="0"/>
          </a:p>
        </p:txBody>
      </p:sp>
      <p:sp>
        <p:nvSpPr>
          <p:cNvPr id="3" name="Podnadpis 2"/>
          <p:cNvSpPr>
            <a:spLocks noGrp="1"/>
          </p:cNvSpPr>
          <p:nvPr>
            <p:ph type="subTitle" idx="1"/>
          </p:nvPr>
        </p:nvSpPr>
        <p:spPr/>
        <p:txBody>
          <a:bodyPr/>
          <a:lstStyle/>
          <a:p>
            <a:r>
              <a:rPr lang="sk-SK" dirty="0" smtClean="0"/>
              <a:t>Mikulášová</a:t>
            </a:r>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uľka 2"/>
          <p:cNvGraphicFramePr>
            <a:graphicFrameLocks noGrp="1"/>
          </p:cNvGraphicFramePr>
          <p:nvPr/>
        </p:nvGraphicFramePr>
        <p:xfrm>
          <a:off x="1524000" y="1397000"/>
          <a:ext cx="6664960" cy="1483360"/>
        </p:xfrm>
        <a:graphic>
          <a:graphicData uri="http://schemas.openxmlformats.org/drawingml/2006/table">
            <a:tbl>
              <a:tblPr firstRow="1" bandRow="1"/>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370840">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r>
              <a:tr h="370840">
                <a:tc>
                  <a:txBody>
                    <a:bodyPr/>
                    <a:lstStyle/>
                    <a:p>
                      <a:r>
                        <a:rPr lang="sk-SK" dirty="0" smtClean="0"/>
                        <a:t>1</a:t>
                      </a:r>
                      <a:endParaRPr lang="sk-SK" dirty="0"/>
                    </a:p>
                  </a:txBody>
                  <a:tcPr>
                    <a:solidFill>
                      <a:srgbClr val="FF0000"/>
                    </a:solidFill>
                  </a:tcPr>
                </a:tc>
                <a:tc>
                  <a:txBody>
                    <a:bodyPr/>
                    <a:lstStyle/>
                    <a:p>
                      <a:r>
                        <a:rPr lang="sk-SK" dirty="0" smtClean="0"/>
                        <a:t>1</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r>
              <a:tr h="370840">
                <a:tc gridSpan="8">
                  <a:txBody>
                    <a:bodyPr/>
                    <a:lstStyle/>
                    <a:p>
                      <a:r>
                        <a:rPr lang="sk-SK" dirty="0" smtClean="0"/>
                        <a:t>192.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168.</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0</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r>
            </a:tbl>
          </a:graphicData>
        </a:graphic>
      </p:graphicFrame>
      <p:sp>
        <p:nvSpPr>
          <p:cNvPr id="4" name="BlokTextu 3"/>
          <p:cNvSpPr txBox="1"/>
          <p:nvPr/>
        </p:nvSpPr>
        <p:spPr>
          <a:xfrm>
            <a:off x="571472" y="2143116"/>
            <a:ext cx="785818" cy="369332"/>
          </a:xfrm>
          <a:prstGeom prst="rect">
            <a:avLst/>
          </a:prstGeom>
          <a:noFill/>
        </p:spPr>
        <p:txBody>
          <a:bodyPr wrap="square" rtlCol="0">
            <a:spAutoFit/>
          </a:bodyPr>
          <a:lstStyle/>
          <a:p>
            <a:r>
              <a:rPr lang="sk-SK" dirty="0" smtClean="0">
                <a:latin typeface="Verdana"/>
                <a:ea typeface="Verdana"/>
                <a:cs typeface="Verdana"/>
              </a:rPr>
              <a:t>AND</a:t>
            </a:r>
            <a:endParaRPr lang="sk-SK" dirty="0"/>
          </a:p>
        </p:txBody>
      </p:sp>
      <p:sp>
        <p:nvSpPr>
          <p:cNvPr id="5" name="BlokTextu 4"/>
          <p:cNvSpPr txBox="1"/>
          <p:nvPr/>
        </p:nvSpPr>
        <p:spPr>
          <a:xfrm>
            <a:off x="500034" y="4357694"/>
            <a:ext cx="785818" cy="369332"/>
          </a:xfrm>
          <a:prstGeom prst="rect">
            <a:avLst/>
          </a:prstGeom>
          <a:noFill/>
        </p:spPr>
        <p:txBody>
          <a:bodyPr wrap="square" rtlCol="0">
            <a:spAutoFit/>
          </a:bodyPr>
          <a:lstStyle/>
          <a:p>
            <a:r>
              <a:rPr lang="sk-SK" dirty="0" smtClean="0">
                <a:latin typeface="Verdana"/>
                <a:ea typeface="Verdana"/>
                <a:cs typeface="Verdana"/>
              </a:rPr>
              <a:t>OR</a:t>
            </a:r>
            <a:endParaRPr lang="sk-SK" dirty="0"/>
          </a:p>
        </p:txBody>
      </p:sp>
      <p:sp>
        <p:nvSpPr>
          <p:cNvPr id="6" name="BlokTextu 5"/>
          <p:cNvSpPr txBox="1"/>
          <p:nvPr/>
        </p:nvSpPr>
        <p:spPr>
          <a:xfrm>
            <a:off x="1071538" y="3357562"/>
            <a:ext cx="7072362" cy="369332"/>
          </a:xfrm>
          <a:prstGeom prst="rect">
            <a:avLst/>
          </a:prstGeom>
          <a:noFill/>
        </p:spPr>
        <p:txBody>
          <a:bodyPr wrap="square" rtlCol="0">
            <a:spAutoFit/>
          </a:bodyPr>
          <a:lstStyle/>
          <a:p>
            <a:r>
              <a:rPr lang="sk-SK" dirty="0" smtClean="0"/>
              <a:t>Adresa siete , v ktorej sa nachádza počítač: 192.168.12.0</a:t>
            </a:r>
            <a:endParaRPr lang="sk-SK" dirty="0"/>
          </a:p>
        </p:txBody>
      </p:sp>
      <p:graphicFrame>
        <p:nvGraphicFramePr>
          <p:cNvPr id="7" name="Tabuľka 6"/>
          <p:cNvGraphicFramePr>
            <a:graphicFrameLocks noGrp="1"/>
          </p:cNvGraphicFramePr>
          <p:nvPr/>
        </p:nvGraphicFramePr>
        <p:xfrm>
          <a:off x="1357290" y="3857628"/>
          <a:ext cx="6664960" cy="1483360"/>
        </p:xfrm>
        <a:graphic>
          <a:graphicData uri="http://schemas.openxmlformats.org/drawingml/2006/table">
            <a:tbl>
              <a:tblPr firstRow="1" bandRow="1"/>
              <a:tblGrid>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gridCol w="208280"/>
              </a:tblGrid>
              <a:tr h="370840">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1</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FF0000"/>
                          </a:solidFill>
                        </a:rPr>
                        <a:t>0</a:t>
                      </a:r>
                      <a:endParaRPr lang="sk-SK" dirty="0">
                        <a:solidFill>
                          <a:srgbClr val="FF000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1</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B050"/>
                          </a:solidFill>
                        </a:rPr>
                        <a:t>0</a:t>
                      </a:r>
                      <a:endParaRPr lang="sk-SK" dirty="0">
                        <a:solidFill>
                          <a:srgbClr val="00B05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1</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solidFill>
                            <a:srgbClr val="002060"/>
                          </a:solidFill>
                        </a:rPr>
                        <a:t>0</a:t>
                      </a:r>
                      <a:endParaRPr lang="sk-SK" dirty="0">
                        <a:solidFill>
                          <a:srgbClr val="002060"/>
                        </a:solidFill>
                      </a:endParaRPr>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0</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a:txBody>
                    <a:bodyPr/>
                    <a:lstStyle/>
                    <a:p>
                      <a:r>
                        <a:rPr lang="sk-SK" dirty="0" smtClean="0"/>
                        <a:t>1</a:t>
                      </a:r>
                      <a:endParaRPr lang="sk-SK" dirty="0"/>
                    </a:p>
                  </a:txBody>
                  <a:tcPr>
                    <a:solidFill>
                      <a:srgbClr val="FF0000"/>
                    </a:solidFill>
                  </a:tcPr>
                </a:tc>
                <a:tc>
                  <a:txBody>
                    <a:bodyPr/>
                    <a:lstStyle/>
                    <a:p>
                      <a:r>
                        <a:rPr lang="sk-SK" dirty="0" smtClean="0"/>
                        <a:t>1</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0</a:t>
                      </a:r>
                      <a:endParaRPr lang="sk-SK" dirty="0"/>
                    </a:p>
                  </a:txBody>
                  <a:tcPr>
                    <a:solidFill>
                      <a:srgbClr val="FF000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1</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5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1</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0</a:t>
                      </a:r>
                      <a:endParaRPr lang="sk-SK" dirty="0"/>
                    </a:p>
                  </a:txBody>
                  <a:tcPr>
                    <a:solidFill>
                      <a:srgbClr val="00B0F0"/>
                    </a:solidFill>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c>
                  <a:txBody>
                    <a:bodyPr/>
                    <a:lstStyle/>
                    <a:p>
                      <a:r>
                        <a:rPr lang="sk-SK" dirty="0" smtClean="0"/>
                        <a:t>1</a:t>
                      </a:r>
                      <a:endParaRPr lang="sk-SK" dirty="0"/>
                    </a:p>
                  </a:txBody>
                  <a:tcPr/>
                </a:tc>
              </a:tr>
              <a:tr h="370840">
                <a:tc gridSpan="8">
                  <a:txBody>
                    <a:bodyPr/>
                    <a:lstStyle/>
                    <a:p>
                      <a:r>
                        <a:rPr lang="sk-SK" dirty="0" smtClean="0"/>
                        <a:t>192.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168.</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12.</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gridSpan="8">
                  <a:txBody>
                    <a:bodyPr/>
                    <a:lstStyle/>
                    <a:p>
                      <a:r>
                        <a:rPr lang="sk-SK" dirty="0" smtClean="0"/>
                        <a:t>255</a:t>
                      </a:r>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c hMerge="1">
                  <a:txBody>
                    <a:bodyPr/>
                    <a:lstStyle/>
                    <a:p>
                      <a:endParaRPr lang="sk-SK" dirty="0"/>
                    </a:p>
                  </a:txBody>
                  <a:tcPr/>
                </a:tc>
              </a:tr>
            </a:tbl>
          </a:graphicData>
        </a:graphic>
      </p:graphicFrame>
      <p:sp>
        <p:nvSpPr>
          <p:cNvPr id="8" name="BlokTextu 7"/>
          <p:cNvSpPr txBox="1"/>
          <p:nvPr/>
        </p:nvSpPr>
        <p:spPr>
          <a:xfrm>
            <a:off x="1142976" y="5643578"/>
            <a:ext cx="7072362" cy="369332"/>
          </a:xfrm>
          <a:prstGeom prst="rect">
            <a:avLst/>
          </a:prstGeom>
          <a:noFill/>
        </p:spPr>
        <p:txBody>
          <a:bodyPr wrap="square" rtlCol="0">
            <a:spAutoFit/>
          </a:bodyPr>
          <a:lstStyle/>
          <a:p>
            <a:r>
              <a:rPr lang="sk-SK" dirty="0" err="1" smtClean="0"/>
              <a:t>Broadcast</a:t>
            </a:r>
            <a:r>
              <a:rPr lang="sk-SK" dirty="0" smtClean="0"/>
              <a:t> adresa v ktorej sa nachádza počítač: 192.168.12.255</a:t>
            </a:r>
            <a:endParaRPr lang="sk-SK"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Obdĺžnik 2"/>
          <p:cNvSpPr/>
          <p:nvPr/>
        </p:nvSpPr>
        <p:spPr>
          <a:xfrm>
            <a:off x="785786" y="2274838"/>
            <a:ext cx="7358114" cy="1754326"/>
          </a:xfrm>
          <a:prstGeom prst="rect">
            <a:avLst/>
          </a:prstGeom>
        </p:spPr>
        <p:txBody>
          <a:bodyPr wrap="square">
            <a:spAutoFit/>
          </a:bodyPr>
          <a:lstStyle/>
          <a:p>
            <a:r>
              <a:rPr lang="sk-SK" b="1" dirty="0" smtClean="0"/>
              <a:t>Sieťová adresa </a:t>
            </a:r>
            <a:r>
              <a:rPr lang="sk-SK" dirty="0" smtClean="0"/>
              <a:t>– je to vždy prvá adresa v sieti. Všetky bity host1 časti IP adresy sú nastavené na 0. </a:t>
            </a:r>
          </a:p>
          <a:p>
            <a:r>
              <a:rPr lang="sk-SK" b="1" dirty="0" err="1" smtClean="0"/>
              <a:t>Broadcast</a:t>
            </a:r>
            <a:r>
              <a:rPr lang="sk-SK" b="1" dirty="0" smtClean="0"/>
              <a:t> adresa </a:t>
            </a:r>
            <a:r>
              <a:rPr lang="sk-SK" dirty="0" smtClean="0"/>
              <a:t>– je to posledná adresa v sieti. Všetky bity </a:t>
            </a:r>
            <a:r>
              <a:rPr lang="sk-SK" dirty="0" err="1" smtClean="0"/>
              <a:t>host</a:t>
            </a:r>
            <a:r>
              <a:rPr lang="sk-SK" dirty="0" smtClean="0"/>
              <a:t> časti IP adresy sú nastavené na 1. </a:t>
            </a:r>
          </a:p>
          <a:p>
            <a:r>
              <a:rPr lang="sk-SK" b="1" dirty="0" err="1" smtClean="0"/>
              <a:t>Host</a:t>
            </a:r>
            <a:r>
              <a:rPr lang="sk-SK" b="1" dirty="0" smtClean="0"/>
              <a:t> adresa </a:t>
            </a:r>
            <a:r>
              <a:rPr lang="sk-SK" dirty="0" smtClean="0"/>
              <a:t>– každé zariadenie je jednoznačne identifikované Ipv4 adresou. Je to adresa medzi sieťovou a </a:t>
            </a:r>
            <a:r>
              <a:rPr lang="sk-SK" dirty="0" err="1" smtClean="0"/>
              <a:t>broadcastovou</a:t>
            </a:r>
            <a:r>
              <a:rPr lang="sk-SK" dirty="0" smtClean="0"/>
              <a:t> adresou</a:t>
            </a:r>
            <a:endParaRPr lang="sk-SK" dirty="0"/>
          </a:p>
        </p:txBody>
      </p:sp>
      <p:sp>
        <p:nvSpPr>
          <p:cNvPr id="4" name="BlokTextu 3"/>
          <p:cNvSpPr txBox="1"/>
          <p:nvPr/>
        </p:nvSpPr>
        <p:spPr>
          <a:xfrm>
            <a:off x="857224" y="4714884"/>
            <a:ext cx="4429156" cy="646331"/>
          </a:xfrm>
          <a:prstGeom prst="rect">
            <a:avLst/>
          </a:prstGeom>
          <a:noFill/>
        </p:spPr>
        <p:txBody>
          <a:bodyPr wrap="square" rtlCol="0">
            <a:spAutoFit/>
          </a:bodyPr>
          <a:lstStyle/>
          <a:p>
            <a:r>
              <a:rPr lang="sk-SK" dirty="0" smtClean="0"/>
              <a:t>170.85.255.248</a:t>
            </a:r>
          </a:p>
          <a:p>
            <a:r>
              <a:rPr lang="sk-SK" dirty="0" smtClean="0"/>
              <a:t>123.34.87.221</a:t>
            </a:r>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Adresy sietí ako celku</a:t>
            </a:r>
            <a:endParaRPr lang="sk-SK" dirty="0"/>
          </a:p>
        </p:txBody>
      </p:sp>
      <p:sp>
        <p:nvSpPr>
          <p:cNvPr id="24577" name="Rectangle 1"/>
          <p:cNvSpPr>
            <a:spLocks noChangeArrowheads="1"/>
          </p:cNvSpPr>
          <p:nvPr/>
        </p:nvSpPr>
        <p:spPr bwMode="auto">
          <a:xfrm>
            <a:off x="0" y="150017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A</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- 1.0.0.0 až 126.0.0.0</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B</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- 128.1.0.0 až 191.254.0.0</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C </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- 192.0.1.0 až 223.255.254.0</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Nadpis 1"/>
          <p:cNvSpPr txBox="1">
            <a:spLocks/>
          </p:cNvSpPr>
          <p:nvPr/>
        </p:nvSpPr>
        <p:spPr>
          <a:xfrm>
            <a:off x="285720" y="271462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k-SK" sz="4400" dirty="0" err="1" smtClean="0">
                <a:latin typeface="+mj-lt"/>
                <a:ea typeface="+mj-ea"/>
                <a:cs typeface="+mj-cs"/>
              </a:rPr>
              <a:t>Broadcastova</a:t>
            </a:r>
            <a:r>
              <a:rPr lang="sk-SK" sz="4400" dirty="0" smtClean="0">
                <a:latin typeface="+mj-lt"/>
                <a:ea typeface="+mj-ea"/>
                <a:cs typeface="+mj-cs"/>
              </a:rPr>
              <a:t> adresa siete</a:t>
            </a:r>
            <a:endParaRPr kumimoji="0" lang="sk-SK"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24578" name="Rectangle 2"/>
          <p:cNvSpPr>
            <a:spLocks noChangeArrowheads="1"/>
          </p:cNvSpPr>
          <p:nvPr/>
        </p:nvSpPr>
        <p:spPr bwMode="auto">
          <a:xfrm>
            <a:off x="0" y="4214818"/>
            <a:ext cx="4352474" cy="9233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A</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- 1.255.255.255 až 126.255.255.255</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B</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- 128.1.255.255 až 191.254.255.255</a:t>
            </a:r>
            <a:endParaRPr kumimoji="0" lang="sk-SK"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trieda C</a:t>
            </a:r>
            <a:r>
              <a:rPr kumimoji="0" lang="sk-SK"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- 192.0.1.255 až 223.255.254.255</a:t>
            </a:r>
            <a:endParaRPr kumimoji="0" lang="sk-SK"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Localhost</a:t>
            </a:r>
            <a:endParaRPr lang="sk-SK" dirty="0"/>
          </a:p>
        </p:txBody>
      </p:sp>
      <p:sp>
        <p:nvSpPr>
          <p:cNvPr id="6" name="BlokTextu 5"/>
          <p:cNvSpPr txBox="1"/>
          <p:nvPr/>
        </p:nvSpPr>
        <p:spPr>
          <a:xfrm>
            <a:off x="714348" y="1785926"/>
            <a:ext cx="7072362" cy="2862322"/>
          </a:xfrm>
          <a:prstGeom prst="rect">
            <a:avLst/>
          </a:prstGeom>
          <a:noFill/>
        </p:spPr>
        <p:txBody>
          <a:bodyPr wrap="square" rtlCol="0">
            <a:spAutoFit/>
          </a:bodyPr>
          <a:lstStyle/>
          <a:p>
            <a:pPr lvl="0"/>
            <a:r>
              <a:rPr lang="sk-SK" dirty="0" smtClean="0"/>
              <a:t>t.j. adresa na ktorú počítač posiela správy sám sebe - Na zabezpečenie funkcie niektorých programov, resp. režimov je nevyhnutné, aby IP </a:t>
            </a:r>
            <a:r>
              <a:rPr lang="sk-SK" dirty="0" err="1" smtClean="0"/>
              <a:t>packet</a:t>
            </a:r>
            <a:r>
              <a:rPr lang="sk-SK" dirty="0" smtClean="0"/>
              <a:t> bol na výstupe NIC karty okamžite spracovaný tou istou kartou na jej vstupe – inými slovami </a:t>
            </a:r>
            <a:r>
              <a:rPr lang="sk-SK" dirty="0" err="1" smtClean="0"/>
              <a:t>paket</a:t>
            </a:r>
            <a:r>
              <a:rPr lang="sk-SK" dirty="0" smtClean="0"/>
              <a:t> nesmie opustiť rozhranie.</a:t>
            </a:r>
          </a:p>
          <a:p>
            <a:pPr lvl="0"/>
            <a:endParaRPr lang="sk-SK" dirty="0" smtClean="0"/>
          </a:p>
          <a:p>
            <a:pPr lvl="0"/>
            <a:endParaRPr lang="sk-SK" dirty="0" smtClean="0"/>
          </a:p>
          <a:p>
            <a:pPr lvl="0"/>
            <a:endParaRPr lang="sk-SK" dirty="0" smtClean="0"/>
          </a:p>
          <a:p>
            <a:r>
              <a:rPr lang="sk-SK" dirty="0" smtClean="0"/>
              <a:t>127.0.0.1 </a:t>
            </a:r>
            <a:r>
              <a:rPr lang="sk-SK" dirty="0" err="1" smtClean="0"/>
              <a:t>localhost</a:t>
            </a:r>
            <a:r>
              <a:rPr lang="sk-SK" dirty="0" smtClean="0"/>
              <a:t> - táto hodnota sa používa pre všetky triedy adries, Každý počítač používa túto adresu ako svoju vlastnú, ale nemôže pomocou nej komunikovať s ostatnými uzlami v sieti.</a:t>
            </a:r>
            <a:endParaRPr lang="sk-SK"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Existujú:</a:t>
            </a:r>
            <a:endParaRPr lang="sk-SK" dirty="0"/>
          </a:p>
        </p:txBody>
      </p:sp>
      <p:sp>
        <p:nvSpPr>
          <p:cNvPr id="3" name="Obdĺžnik 2"/>
          <p:cNvSpPr/>
          <p:nvPr/>
        </p:nvSpPr>
        <p:spPr>
          <a:xfrm>
            <a:off x="1357290" y="1142984"/>
            <a:ext cx="4572000" cy="1200329"/>
          </a:xfrm>
          <a:prstGeom prst="rect">
            <a:avLst/>
          </a:prstGeom>
        </p:spPr>
        <p:txBody>
          <a:bodyPr>
            <a:spAutoFit/>
          </a:bodyPr>
          <a:lstStyle/>
          <a:p>
            <a:pPr fontAlgn="base"/>
            <a:r>
              <a:rPr lang="sk-SK" dirty="0" smtClean="0"/>
              <a:t>súkromné ​​ IP adresy,</a:t>
            </a:r>
          </a:p>
          <a:p>
            <a:pPr fontAlgn="base"/>
            <a:r>
              <a:rPr lang="sk-SK" dirty="0" smtClean="0"/>
              <a:t>verejné  IP adresy,</a:t>
            </a:r>
          </a:p>
          <a:p>
            <a:pPr fontAlgn="base"/>
            <a:r>
              <a:rPr lang="sk-SK" dirty="0" smtClean="0"/>
              <a:t>statické  IP adresy a</a:t>
            </a:r>
          </a:p>
          <a:p>
            <a:pPr fontAlgn="base"/>
            <a:r>
              <a:rPr lang="sk-SK" dirty="0" smtClean="0"/>
              <a:t>dynamické  IP adresy.</a:t>
            </a:r>
            <a:endParaRPr lang="sk-SK" dirty="0"/>
          </a:p>
        </p:txBody>
      </p:sp>
      <p:sp>
        <p:nvSpPr>
          <p:cNvPr id="4" name="Obdĺžnik 3"/>
          <p:cNvSpPr/>
          <p:nvPr/>
        </p:nvSpPr>
        <p:spPr>
          <a:xfrm>
            <a:off x="142844" y="2357430"/>
            <a:ext cx="7286676" cy="1200329"/>
          </a:xfrm>
          <a:prstGeom prst="rect">
            <a:avLst/>
          </a:prstGeom>
        </p:spPr>
        <p:txBody>
          <a:bodyPr wrap="square">
            <a:spAutoFit/>
          </a:bodyPr>
          <a:lstStyle/>
          <a:p>
            <a:r>
              <a:rPr lang="sk-SK" dirty="0" smtClean="0"/>
              <a:t> Súkromné ​​ IP adresy sa používajú „vnútri“ v sieti. Poskytujú spôsob komunikácie vášho zariadenia s </a:t>
            </a:r>
            <a:r>
              <a:rPr lang="sk-SK" dirty="0" err="1" smtClean="0"/>
              <a:t>routrom</a:t>
            </a:r>
            <a:r>
              <a:rPr lang="sk-SK" dirty="0" smtClean="0"/>
              <a:t> a všetkými ostatnými zariadeniami v súkromnej sieti. Súkromné  IP ​​adresy je možné nastaviť ručne, alebo ich automaticky priradí  </a:t>
            </a:r>
            <a:r>
              <a:rPr lang="sk-SK" dirty="0" err="1" smtClean="0"/>
              <a:t>router</a:t>
            </a:r>
            <a:r>
              <a:rPr lang="sk-SK" dirty="0" smtClean="0"/>
              <a:t>.</a:t>
            </a:r>
            <a:endParaRPr lang="sk-SK" dirty="0"/>
          </a:p>
        </p:txBody>
      </p:sp>
      <p:sp>
        <p:nvSpPr>
          <p:cNvPr id="5" name="Obdĺžnik 4"/>
          <p:cNvSpPr/>
          <p:nvPr/>
        </p:nvSpPr>
        <p:spPr>
          <a:xfrm>
            <a:off x="214282" y="3500438"/>
            <a:ext cx="7215238" cy="1477328"/>
          </a:xfrm>
          <a:prstGeom prst="rect">
            <a:avLst/>
          </a:prstGeom>
        </p:spPr>
        <p:txBody>
          <a:bodyPr wrap="square">
            <a:spAutoFit/>
          </a:bodyPr>
          <a:lstStyle/>
          <a:p>
            <a:r>
              <a:rPr lang="sk-SK" dirty="0" smtClean="0"/>
              <a:t>Verejné  IP adresy sa používajú pre „vonkajšiu“ sieť a sú pridelené vaším poskytovateľom internetových služieb. Je to hlavná adresa, ktorú vaša domáca, alebo pracovná sieť používa na komunikáciu s ostatnými sieťovými zariadeniami po celom svete (t. j. Internet). Stará sa o to akým spôsobom sa vaše domáce zariadenie môže napojiť na internet. </a:t>
            </a:r>
            <a:endParaRPr lang="sk-SK" dirty="0"/>
          </a:p>
        </p:txBody>
      </p:sp>
      <p:sp>
        <p:nvSpPr>
          <p:cNvPr id="6" name="Obdĺžnik 5"/>
          <p:cNvSpPr/>
          <p:nvPr/>
        </p:nvSpPr>
        <p:spPr>
          <a:xfrm>
            <a:off x="357158" y="5000636"/>
            <a:ext cx="7500990" cy="1200329"/>
          </a:xfrm>
          <a:prstGeom prst="rect">
            <a:avLst/>
          </a:prstGeom>
        </p:spPr>
        <p:txBody>
          <a:bodyPr wrap="square">
            <a:spAutoFit/>
          </a:bodyPr>
          <a:lstStyle/>
          <a:p>
            <a:r>
              <a:rPr lang="sk-SK" dirty="0" smtClean="0"/>
              <a:t>Súkromné  a verejné IP adresy sú buď dynamické, alebo statické.  To znamená, že sa buď zmenia, alebo nie. Ak je IP adresa pridelená serverom DHCP je dynamická. Ak zariadenie nemá povolenie, alebo nepodporuje DHCP, priradí sa ručne a vtedy je IP adresa statická. </a:t>
            </a:r>
            <a:endParaRPr lang="sk-SK"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Nesmú byť použité vo verejnom priestore</a:t>
            </a:r>
            <a:endParaRPr lang="sk-SK" dirty="0"/>
          </a:p>
        </p:txBody>
      </p:sp>
      <p:pic>
        <p:nvPicPr>
          <p:cNvPr id="3" name="Obrázok 2"/>
          <p:cNvPicPr/>
          <p:nvPr/>
        </p:nvPicPr>
        <p:blipFill>
          <a:blip r:embed="rId2" cstate="print"/>
          <a:srcRect l="52473" t="44293" r="20401" b="7797"/>
          <a:stretch>
            <a:fillRect/>
          </a:stretch>
        </p:blipFill>
        <p:spPr bwMode="auto">
          <a:xfrm>
            <a:off x="2428860" y="2357430"/>
            <a:ext cx="4071966" cy="35719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Defaultná</a:t>
            </a:r>
            <a:r>
              <a:rPr lang="sk-SK" dirty="0" smtClean="0"/>
              <a:t> </a:t>
            </a:r>
            <a:r>
              <a:rPr lang="sk-SK" dirty="0" err="1" smtClean="0"/>
              <a:t>routa</a:t>
            </a:r>
            <a:endParaRPr lang="sk-SK" dirty="0"/>
          </a:p>
        </p:txBody>
      </p:sp>
      <p:sp>
        <p:nvSpPr>
          <p:cNvPr id="3" name="BlokTextu 2"/>
          <p:cNvSpPr txBox="1"/>
          <p:nvPr/>
        </p:nvSpPr>
        <p:spPr>
          <a:xfrm>
            <a:off x="1142976" y="2571744"/>
            <a:ext cx="6858048" cy="3170099"/>
          </a:xfrm>
          <a:prstGeom prst="rect">
            <a:avLst/>
          </a:prstGeom>
          <a:noFill/>
        </p:spPr>
        <p:txBody>
          <a:bodyPr wrap="square" rtlCol="0">
            <a:spAutoFit/>
          </a:bodyPr>
          <a:lstStyle/>
          <a:p>
            <a:r>
              <a:rPr lang="sk-SK" sz="4000" b="1" dirty="0" smtClean="0">
                <a:latin typeface="Times New Roman" pitchFamily="18" charset="0"/>
                <a:cs typeface="Times New Roman" pitchFamily="18" charset="0"/>
              </a:rPr>
              <a:t>0.0.0.0 - </a:t>
            </a:r>
            <a:r>
              <a:rPr lang="sk-SK" sz="4000" dirty="0" smtClean="0"/>
              <a:t>cesta, kam majú byť smerované tie </a:t>
            </a:r>
            <a:r>
              <a:rPr lang="sk-SK" sz="4000" dirty="0" err="1" smtClean="0"/>
              <a:t>pakety</a:t>
            </a:r>
            <a:r>
              <a:rPr lang="sk-SK" sz="4000" dirty="0" smtClean="0"/>
              <a:t>, pre ktoré sa nenašla    v smerovacej tabuľke zhoda.</a:t>
            </a:r>
          </a:p>
          <a:p>
            <a:endParaRPr lang="sk-SK" sz="4000" b="1"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Zistenie IP adresy</a:t>
            </a:r>
            <a:endParaRPr lang="sk-SK" dirty="0"/>
          </a:p>
        </p:txBody>
      </p:sp>
      <p:sp>
        <p:nvSpPr>
          <p:cNvPr id="3" name="Zástupný symbol obsahu 2"/>
          <p:cNvSpPr>
            <a:spLocks noGrp="1"/>
          </p:cNvSpPr>
          <p:nvPr>
            <p:ph idx="1"/>
          </p:nvPr>
        </p:nvSpPr>
        <p:spPr/>
        <p:txBody>
          <a:bodyPr/>
          <a:lstStyle/>
          <a:p>
            <a:r>
              <a:rPr lang="sk-SK" dirty="0" smtClean="0"/>
              <a:t>Cez internet</a:t>
            </a:r>
          </a:p>
          <a:p>
            <a:r>
              <a:rPr lang="sk-SK" dirty="0" err="1" smtClean="0"/>
              <a:t>Cmd</a:t>
            </a:r>
            <a:r>
              <a:rPr lang="sk-SK" dirty="0" smtClean="0"/>
              <a:t>/ </a:t>
            </a:r>
            <a:r>
              <a:rPr lang="sk-SK" dirty="0" err="1" smtClean="0"/>
              <a:t>ipconfig</a:t>
            </a:r>
            <a:r>
              <a:rPr lang="sk-SK" dirty="0" smtClean="0"/>
              <a:t> –</a:t>
            </a:r>
            <a:r>
              <a:rPr lang="sk-SK" dirty="0" err="1" smtClean="0"/>
              <a:t>all</a:t>
            </a:r>
            <a:endParaRPr lang="sk-SK" dirty="0" smtClean="0"/>
          </a:p>
          <a:p>
            <a:r>
              <a:rPr lang="sk-SK" dirty="0" smtClean="0"/>
              <a:t>Cez </a:t>
            </a:r>
            <a:r>
              <a:rPr lang="sk-SK" dirty="0" err="1" smtClean="0"/>
              <a:t>windows</a:t>
            </a:r>
            <a:r>
              <a:rPr lang="sk-SK" dirty="0" smtClean="0"/>
              <a:t> / centrum sietí</a:t>
            </a:r>
            <a:endParaRPr lang="sk-SK"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Protokol DNS </a:t>
            </a:r>
            <a:endParaRPr lang="sk-SK" dirty="0"/>
          </a:p>
        </p:txBody>
      </p:sp>
      <p:sp>
        <p:nvSpPr>
          <p:cNvPr id="3" name="Zástupný symbol obsahu 2"/>
          <p:cNvSpPr>
            <a:spLocks noGrp="1"/>
          </p:cNvSpPr>
          <p:nvPr>
            <p:ph idx="1"/>
          </p:nvPr>
        </p:nvSpPr>
        <p:spPr/>
        <p:txBody>
          <a:bodyPr/>
          <a:lstStyle/>
          <a:p>
            <a:r>
              <a:rPr lang="sk-SK" b="1" dirty="0" smtClean="0"/>
              <a:t>preloží adresu zapísanú pomocou tzv. domén na konkrétnu IP adresu (identifikácia PC) a opačne – </a:t>
            </a:r>
            <a:r>
              <a:rPr lang="sk-SK" dirty="0" smtClean="0"/>
              <a:t>napr. </a:t>
            </a:r>
            <a:r>
              <a:rPr lang="sk-SK" dirty="0" err="1" smtClean="0"/>
              <a:t>www.cisco.com</a:t>
            </a:r>
            <a:r>
              <a:rPr lang="sk-SK" dirty="0" smtClean="0"/>
              <a:t> na IP v tvare 198.133.219.25. Funguje na princípe rozsiahleho stromu – domény majú hierarchickú štruktúru .</a:t>
            </a:r>
          </a:p>
          <a:p>
            <a:r>
              <a:rPr lang="sk-SK" dirty="0" smtClean="0"/>
              <a:t>Aplikačnej vrstve</a:t>
            </a:r>
            <a:endParaRPr lang="sk-S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Strom domén</a:t>
            </a:r>
            <a:endParaRPr lang="sk-SK" dirty="0"/>
          </a:p>
        </p:txBody>
      </p:sp>
      <p:pic>
        <p:nvPicPr>
          <p:cNvPr id="3" name="Obrázok 2"/>
          <p:cNvPicPr/>
          <p:nvPr/>
        </p:nvPicPr>
        <p:blipFill>
          <a:blip r:embed="rId2"/>
          <a:srcRect l="32231" t="35185" r="16529" b="17725"/>
          <a:stretch>
            <a:fillRect/>
          </a:stretch>
        </p:blipFill>
        <p:spPr bwMode="auto">
          <a:xfrm>
            <a:off x="1357290" y="1500174"/>
            <a:ext cx="6858048" cy="385765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IP adresa</a:t>
            </a:r>
            <a:endParaRPr lang="sk-SK" dirty="0"/>
          </a:p>
        </p:txBody>
      </p:sp>
      <p:sp>
        <p:nvSpPr>
          <p:cNvPr id="3" name="Zástupný symbol obsahu 2"/>
          <p:cNvSpPr>
            <a:spLocks noGrp="1"/>
          </p:cNvSpPr>
          <p:nvPr>
            <p:ph idx="1"/>
          </p:nvPr>
        </p:nvSpPr>
        <p:spPr/>
        <p:txBody>
          <a:bodyPr>
            <a:normAutofit lnSpcReduction="10000"/>
          </a:bodyPr>
          <a:lstStyle/>
          <a:p>
            <a:r>
              <a:rPr lang="sk-SK" sz="2000" dirty="0" smtClean="0"/>
              <a:t>Je určená pre PC pracujúce na rôznych platformách- OS</a:t>
            </a:r>
          </a:p>
          <a:p>
            <a:r>
              <a:rPr lang="sk-SK" sz="2000" dirty="0" smtClean="0"/>
              <a:t>Zabezpečuje komunikáciu na sieťovej vrstve a používa sa protokol IPv4</a:t>
            </a:r>
          </a:p>
          <a:p>
            <a:r>
              <a:rPr lang="sk-SK" sz="2000" dirty="0" smtClean="0"/>
              <a:t>Je to 32 bitové číslo vyjadrené pomocou dekadickej štruktúry v 4 </a:t>
            </a:r>
            <a:r>
              <a:rPr lang="sk-SK" sz="2000" dirty="0" err="1" smtClean="0"/>
              <a:t>oktetoch</a:t>
            </a:r>
            <a:r>
              <a:rPr lang="sk-SK" sz="2000" dirty="0" smtClean="0"/>
              <a:t> – 4 byte</a:t>
            </a:r>
          </a:p>
          <a:p>
            <a:r>
              <a:rPr lang="sk-SK" sz="2000" dirty="0" smtClean="0"/>
              <a:t>Identifikuje každé zariadenie nachádzajúce sa v sieti</a:t>
            </a:r>
          </a:p>
          <a:p>
            <a:r>
              <a:rPr lang="sk-SK" sz="2000" dirty="0" smtClean="0"/>
              <a:t>Používa sa pri smerovaní , nadväzovaní komunikácie medzi sieťovými zariadeniami</a:t>
            </a:r>
          </a:p>
          <a:p>
            <a:r>
              <a:rPr lang="sk-SK" sz="2000" dirty="0" smtClean="0"/>
              <a:t>Je to identifikátor PC sietí</a:t>
            </a:r>
          </a:p>
          <a:p>
            <a:r>
              <a:rPr lang="sk-SK" sz="2000" dirty="0"/>
              <a:t> Počítače pracujú s IP v binárnom tvare, profesionálne rozhrania používajú hexadecimálny tvar a bežne sa používa dekadický </a:t>
            </a:r>
            <a:r>
              <a:rPr lang="sk-SK" sz="2000" dirty="0" smtClean="0"/>
              <a:t>zápis – pre užívateľov</a:t>
            </a:r>
          </a:p>
          <a:p>
            <a:r>
              <a:rPr lang="sk-SK" sz="2000" dirty="0"/>
              <a:t> V dekadickom vyjadrení sa používa </a:t>
            </a:r>
            <a:r>
              <a:rPr lang="sk-SK" sz="2000" i="1" u="sng" dirty="0"/>
              <a:t>bodková konvencia</a:t>
            </a:r>
            <a:r>
              <a:rPr lang="sk-SK" sz="2000" dirty="0"/>
              <a:t>, ktorá udáva adresu ako </a:t>
            </a:r>
            <a:r>
              <a:rPr lang="sk-SK" sz="2000" i="1" u="sng" dirty="0"/>
              <a:t>4 dekadické čísla z intervalu 0 až 255</a:t>
            </a:r>
            <a:r>
              <a:rPr lang="sk-SK" sz="2000" dirty="0"/>
              <a:t> (t.j. jeden byte) </a:t>
            </a:r>
            <a:r>
              <a:rPr lang="sk-SK" sz="2000" i="1" u="sng" dirty="0"/>
              <a:t>oddelené bodkami</a:t>
            </a:r>
            <a:r>
              <a:rPr lang="sk-SK" sz="2000" dirty="0"/>
              <a:t>. Teoretický rozsah v dekadickom vyjadrení potom je </a:t>
            </a:r>
            <a:r>
              <a:rPr lang="sk-SK" sz="2000" b="1" dirty="0"/>
              <a:t>0.0.0.0</a:t>
            </a:r>
            <a:r>
              <a:rPr lang="sk-SK" sz="2000" dirty="0"/>
              <a:t> až</a:t>
            </a:r>
            <a:r>
              <a:rPr lang="sk-SK" sz="2000" b="1" dirty="0"/>
              <a:t>255.255.255.255 </a:t>
            </a:r>
            <a:endParaRPr lang="sk-SK" sz="2000" dirty="0" smtClean="0"/>
          </a:p>
          <a:p>
            <a:endParaRPr lang="sk-SK"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Protokol DHCP</a:t>
            </a:r>
            <a:endParaRPr lang="sk-SK" dirty="0"/>
          </a:p>
        </p:txBody>
      </p:sp>
      <p:sp>
        <p:nvSpPr>
          <p:cNvPr id="3" name="Zástupný symbol obsahu 2"/>
          <p:cNvSpPr>
            <a:spLocks noGrp="1"/>
          </p:cNvSpPr>
          <p:nvPr>
            <p:ph idx="1"/>
          </p:nvPr>
        </p:nvSpPr>
        <p:spPr/>
        <p:txBody>
          <a:bodyPr/>
          <a:lstStyle/>
          <a:p>
            <a:r>
              <a:rPr lang="sk-SK" b="1" dirty="0" smtClean="0"/>
              <a:t>automaticky priraďuje adresy IP počítačom v sieti, ak ho sieť  podporuje a zariadenie si od servera IP adresu vyžiada, </a:t>
            </a:r>
            <a:r>
              <a:rPr lang="sk-SK" dirty="0" smtClean="0"/>
              <a:t> ktorý má zoznam adries voľných na použitie.</a:t>
            </a:r>
          </a:p>
          <a:p>
            <a:pPr>
              <a:buNone/>
            </a:pPr>
            <a:r>
              <a:rPr lang="sk-SK" dirty="0" smtClean="0"/>
              <a:t> </a:t>
            </a:r>
          </a:p>
          <a:p>
            <a:endParaRPr lang="sk-SK"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Význam sieťovej karty v PC a sietí</a:t>
            </a:r>
            <a:endParaRPr lang="sk-SK" dirty="0"/>
          </a:p>
        </p:txBody>
      </p:sp>
      <p:sp>
        <p:nvSpPr>
          <p:cNvPr id="3" name="Zástupný symbol obsahu 2"/>
          <p:cNvSpPr>
            <a:spLocks noGrp="1"/>
          </p:cNvSpPr>
          <p:nvPr>
            <p:ph idx="1"/>
          </p:nvPr>
        </p:nvSpPr>
        <p:spPr/>
        <p:txBody>
          <a:bodyPr>
            <a:normAutofit fontScale="85000" lnSpcReduction="10000"/>
          </a:bodyPr>
          <a:lstStyle/>
          <a:p>
            <a:r>
              <a:rPr lang="sk-SK" dirty="0" smtClean="0"/>
              <a:t>Sieťová karta je počítačový hardvér umožňujúci komunikáciu cez počítačovú sieť. Je </a:t>
            </a:r>
            <a:r>
              <a:rPr lang="sk-SK" dirty="0" smtClean="0">
                <a:hlinkClick r:id="rId2" tooltip="Rozširujúca karta"/>
              </a:rPr>
              <a:t>rozširujúcou kartou</a:t>
            </a:r>
            <a:r>
              <a:rPr lang="sk-SK" dirty="0" smtClean="0"/>
              <a:t> </a:t>
            </a:r>
            <a:r>
              <a:rPr lang="sk-SK" dirty="0" smtClean="0">
                <a:hlinkClick r:id="rId3" tooltip="Počítač"/>
              </a:rPr>
              <a:t>počítača</a:t>
            </a:r>
            <a:r>
              <a:rPr lang="sk-SK" dirty="0" smtClean="0"/>
              <a:t>, ktorá sa zasúva do </a:t>
            </a:r>
            <a:r>
              <a:rPr lang="sk-SK" dirty="0" smtClean="0">
                <a:hlinkClick r:id="rId4" tooltip="Zbernica"/>
              </a:rPr>
              <a:t>zbernice</a:t>
            </a:r>
            <a:r>
              <a:rPr lang="sk-SK" dirty="0" smtClean="0"/>
              <a:t> počítača (v minulosti </a:t>
            </a:r>
            <a:r>
              <a:rPr lang="sk-SK" dirty="0" smtClean="0">
                <a:hlinkClick r:id="rId5" tooltip="ISA"/>
              </a:rPr>
              <a:t>ISA</a:t>
            </a:r>
            <a:r>
              <a:rPr lang="sk-SK" dirty="0" smtClean="0"/>
              <a:t>, neskôr </a:t>
            </a:r>
            <a:r>
              <a:rPr lang="sk-SK" dirty="0" smtClean="0">
                <a:hlinkClick r:id="rId6" tooltip="PCI"/>
              </a:rPr>
              <a:t>PCI</a:t>
            </a:r>
            <a:r>
              <a:rPr lang="sk-SK" dirty="0" smtClean="0"/>
              <a:t> a </a:t>
            </a:r>
            <a:r>
              <a:rPr lang="sk-SK" dirty="0" smtClean="0">
                <a:hlinkClick r:id="rId7" tooltip="PCI-Express"/>
              </a:rPr>
              <a:t>PCIE</a:t>
            </a:r>
            <a:r>
              <a:rPr lang="sk-SK" dirty="0" smtClean="0"/>
              <a:t>). V súčasnosti už býva súčasťou </a:t>
            </a:r>
            <a:r>
              <a:rPr lang="sk-SK" dirty="0" smtClean="0">
                <a:hlinkClick r:id="rId8" tooltip="Matičná doska"/>
              </a:rPr>
              <a:t>matičnej dosky</a:t>
            </a:r>
            <a:r>
              <a:rPr lang="sk-SK" dirty="0" smtClean="0"/>
              <a:t> ako integrovaný čip s príslušným konektorom. Externé sieťové karty sa pripájajú cez externé konektory počítača (</a:t>
            </a:r>
            <a:r>
              <a:rPr lang="sk-SK" dirty="0" smtClean="0">
                <a:hlinkClick r:id="rId9" tooltip="USB"/>
              </a:rPr>
              <a:t>USB</a:t>
            </a:r>
            <a:r>
              <a:rPr lang="sk-SK" dirty="0" smtClean="0"/>
              <a:t>, </a:t>
            </a:r>
            <a:r>
              <a:rPr lang="sk-SK" dirty="0" smtClean="0">
                <a:hlinkClick r:id="rId10" tooltip="PCMCIA (stránka neexistuje)"/>
              </a:rPr>
              <a:t>PCMCIA</a:t>
            </a:r>
            <a:endParaRPr lang="sk-SK" dirty="0" smtClean="0"/>
          </a:p>
          <a:p>
            <a:r>
              <a:rPr lang="sk-SK" dirty="0" smtClean="0"/>
              <a:t>Sieťová karta z logického hľadiska obsahuje elektronické obvody potrebné na komunikáciu použitím špecifickej fyzickej a linkovej vrstvy.</a:t>
            </a:r>
          </a:p>
          <a:p>
            <a:endParaRPr lang="sk-SK"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Typy sieťových kariet</a:t>
            </a:r>
            <a:endParaRPr lang="sk-SK" dirty="0"/>
          </a:p>
        </p:txBody>
      </p:sp>
      <p:sp>
        <p:nvSpPr>
          <p:cNvPr id="3" name="Zástupný symbol obsahu 2"/>
          <p:cNvSpPr>
            <a:spLocks noGrp="1"/>
          </p:cNvSpPr>
          <p:nvPr>
            <p:ph idx="1"/>
          </p:nvPr>
        </p:nvSpPr>
        <p:spPr/>
        <p:txBody>
          <a:bodyPr/>
          <a:lstStyle/>
          <a:p>
            <a:pPr lvl="0"/>
            <a:r>
              <a:rPr lang="sk-SK" b="1" dirty="0" smtClean="0"/>
              <a:t>rozširujúca</a:t>
            </a:r>
            <a:r>
              <a:rPr lang="sk-SK" dirty="0" smtClean="0"/>
              <a:t> – zasúva sa do zbernice počítača</a:t>
            </a:r>
          </a:p>
          <a:p>
            <a:pPr lvl="0"/>
            <a:r>
              <a:rPr lang="sk-SK" b="1" dirty="0" smtClean="0"/>
              <a:t>integrovaná </a:t>
            </a:r>
            <a:r>
              <a:rPr lang="sk-SK" dirty="0" smtClean="0"/>
              <a:t>– sieťová karta priamo na matičnej doske</a:t>
            </a:r>
          </a:p>
          <a:p>
            <a:pPr lvl="0"/>
            <a:r>
              <a:rPr lang="sk-SK" b="1" dirty="0" smtClean="0"/>
              <a:t>externá </a:t>
            </a:r>
            <a:r>
              <a:rPr lang="sk-SK" dirty="0" smtClean="0"/>
              <a:t>– pripájajúca  sa cez externé konektory počítača (USB, PCMCIA ...).</a:t>
            </a:r>
          </a:p>
          <a:p>
            <a:r>
              <a:rPr lang="sk-SK" b="1" dirty="0" smtClean="0"/>
              <a:t> </a:t>
            </a:r>
            <a:endParaRPr lang="sk-SK" dirty="0" smtClean="0"/>
          </a:p>
          <a:p>
            <a:endParaRPr lang="sk-SK"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Základné údaje sieťových kariet</a:t>
            </a:r>
            <a:endParaRPr lang="sk-SK" dirty="0"/>
          </a:p>
        </p:txBody>
      </p:sp>
      <p:sp>
        <p:nvSpPr>
          <p:cNvPr id="3" name="Zástupný symbol obsahu 2"/>
          <p:cNvSpPr>
            <a:spLocks noGrp="1"/>
          </p:cNvSpPr>
          <p:nvPr>
            <p:ph idx="1"/>
          </p:nvPr>
        </p:nvSpPr>
        <p:spPr/>
        <p:txBody>
          <a:bodyPr/>
          <a:lstStyle/>
          <a:p>
            <a:pPr lvl="0"/>
            <a:r>
              <a:rPr lang="sk-SK" dirty="0" smtClean="0"/>
              <a:t>typ pripojenia (BNC, RJ-45 konektor, AUI konektor, optika)</a:t>
            </a:r>
          </a:p>
          <a:p>
            <a:pPr lvl="0"/>
            <a:r>
              <a:rPr lang="sk-SK" dirty="0" smtClean="0">
                <a:hlinkClick r:id="rId2" tooltip="Prenosová rýchlosť (stránka neexistuje)"/>
              </a:rPr>
              <a:t>prenosová rýchlosť</a:t>
            </a:r>
            <a:r>
              <a:rPr lang="sk-SK" dirty="0" smtClean="0"/>
              <a:t> (10, 100, 1000 Mbit/s)</a:t>
            </a:r>
          </a:p>
          <a:p>
            <a:pPr lvl="0"/>
            <a:r>
              <a:rPr lang="sk-SK" dirty="0" smtClean="0">
                <a:hlinkClick r:id="rId3" tooltip="MAC adresa"/>
              </a:rPr>
              <a:t>MAC adresa</a:t>
            </a:r>
            <a:r>
              <a:rPr lang="sk-SK" dirty="0" smtClean="0"/>
              <a:t> – jedinečný číselný kód pre jednoznačnú identifikáciu karty v sieti</a:t>
            </a:r>
          </a:p>
          <a:p>
            <a:endParaRPr lang="sk-SK"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Význam MAC adries</a:t>
            </a:r>
            <a:endParaRPr lang="sk-SK" dirty="0"/>
          </a:p>
        </p:txBody>
      </p:sp>
      <p:sp>
        <p:nvSpPr>
          <p:cNvPr id="3" name="Zástupný symbol obsahu 2"/>
          <p:cNvSpPr>
            <a:spLocks noGrp="1"/>
          </p:cNvSpPr>
          <p:nvPr>
            <p:ph idx="1"/>
          </p:nvPr>
        </p:nvSpPr>
        <p:spPr/>
        <p:txBody>
          <a:bodyPr>
            <a:normAutofit fontScale="85000" lnSpcReduction="10000"/>
          </a:bodyPr>
          <a:lstStyle/>
          <a:p>
            <a:r>
              <a:rPr lang="sk-SK" dirty="0" err="1" smtClean="0"/>
              <a:t>MACadresa</a:t>
            </a:r>
            <a:r>
              <a:rPr lang="sk-SK" b="1" dirty="0" smtClean="0"/>
              <a:t> je identifikačné číslo </a:t>
            </a:r>
            <a:r>
              <a:rPr lang="sk-SK" b="1" dirty="0" smtClean="0">
                <a:hlinkClick r:id="rId2" tooltip="Sieťová karta"/>
              </a:rPr>
              <a:t>sieťového adaptéra</a:t>
            </a:r>
            <a:r>
              <a:rPr lang="sk-SK" dirty="0" smtClean="0"/>
              <a:t> slúžiace na jednoznačnú identifikáciu sieťového rozhrania v </a:t>
            </a:r>
            <a:r>
              <a:rPr lang="sk-SK" dirty="0" smtClean="0">
                <a:hlinkClick r:id="rId3" tooltip="LAN"/>
              </a:rPr>
              <a:t>lokálnych počítačových sieťach</a:t>
            </a:r>
            <a:r>
              <a:rPr lang="sk-SK" dirty="0" smtClean="0"/>
              <a:t> typu </a:t>
            </a:r>
            <a:r>
              <a:rPr lang="sk-SK" dirty="0" err="1" smtClean="0">
                <a:hlinkClick r:id="rId4" tooltip="Ethernet"/>
              </a:rPr>
              <a:t>Ethernet</a:t>
            </a:r>
            <a:r>
              <a:rPr lang="sk-SK" dirty="0" smtClean="0"/>
              <a:t>, </a:t>
            </a:r>
            <a:r>
              <a:rPr lang="sk-SK" dirty="0" err="1" smtClean="0">
                <a:hlinkClick r:id="rId5" tooltip="Token ring"/>
              </a:rPr>
              <a:t>Token</a:t>
            </a:r>
            <a:r>
              <a:rPr lang="sk-SK" dirty="0" smtClean="0">
                <a:hlinkClick r:id="rId5" tooltip="Token ring"/>
              </a:rPr>
              <a:t> Ring</a:t>
            </a:r>
            <a:r>
              <a:rPr lang="sk-SK" dirty="0" smtClean="0"/>
              <a:t> a mnohých ďalších.</a:t>
            </a:r>
          </a:p>
          <a:p>
            <a:r>
              <a:rPr lang="sk-SK" dirty="0" smtClean="0"/>
              <a:t>Každý sieťový adaptér (sieťová karta) má zaručenú jedinečnú MAC adresu. Jedinečnosť prvých troch bajtov (ID výrobcu) zaručuje </a:t>
            </a:r>
            <a:r>
              <a:rPr lang="sk-SK" dirty="0" smtClean="0">
                <a:hlinkClick r:id="rId6" tooltip="IEEE (stránka neexistuje)"/>
              </a:rPr>
              <a:t>IEEE</a:t>
            </a:r>
            <a:r>
              <a:rPr lang="sk-SK" dirty="0" smtClean="0"/>
              <a:t>, jedinečnosť posledných troch zabezpečujú jednotliví výrobcovia. </a:t>
            </a:r>
            <a:r>
              <a:rPr lang="sk-SK" smtClean="0"/>
              <a:t>MAC adresa je spravidla 48-bitové číslo, ktoré sa kvôli prehľadnosti uvádza ako 12-miestne </a:t>
            </a:r>
            <a:r>
              <a:rPr lang="sk-SK" smtClean="0">
                <a:hlinkClick r:id="rId7" tooltip="Hexadecimálne číslo"/>
              </a:rPr>
              <a:t>hexadecimálne číslo</a:t>
            </a:r>
            <a:endParaRPr lang="sk-SK" smtClean="0"/>
          </a:p>
          <a:p>
            <a:endParaRPr lang="sk-SK"/>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ok 1"/>
          <p:cNvPicPr/>
          <p:nvPr/>
        </p:nvPicPr>
        <p:blipFill>
          <a:blip r:embed="rId2"/>
          <a:srcRect l="19379" t="26753" r="22966" b="26839"/>
          <a:stretch>
            <a:fillRect/>
          </a:stretch>
        </p:blipFill>
        <p:spPr bwMode="auto">
          <a:xfrm>
            <a:off x="1214414" y="1500174"/>
            <a:ext cx="6786610" cy="4143404"/>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IP adresa sa skladá</a:t>
            </a:r>
            <a:endParaRPr lang="sk-SK" dirty="0"/>
          </a:p>
        </p:txBody>
      </p:sp>
      <p:sp>
        <p:nvSpPr>
          <p:cNvPr id="1026" name="AutoShape 2" descr="Čo je IP adres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1028" name="Picture 4" descr="IP adresa"/>
          <p:cNvPicPr>
            <a:picLocks noChangeAspect="1" noChangeArrowheads="1"/>
          </p:cNvPicPr>
          <p:nvPr/>
        </p:nvPicPr>
        <p:blipFill>
          <a:blip r:embed="rId2"/>
          <a:srcRect/>
          <a:stretch>
            <a:fillRect/>
          </a:stretch>
        </p:blipFill>
        <p:spPr bwMode="auto">
          <a:xfrm>
            <a:off x="1643042" y="1928802"/>
            <a:ext cx="5435496" cy="2500330"/>
          </a:xfrm>
          <a:prstGeom prst="rect">
            <a:avLst/>
          </a:prstGeom>
          <a:noFill/>
        </p:spPr>
      </p:pic>
      <p:cxnSp>
        <p:nvCxnSpPr>
          <p:cNvPr id="6" name="Rovná spojovacia šípka 5"/>
          <p:cNvCxnSpPr/>
          <p:nvPr/>
        </p:nvCxnSpPr>
        <p:spPr>
          <a:xfrm rot="10800000" flipV="1">
            <a:off x="928662" y="3929066"/>
            <a:ext cx="2143140"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Rovná spojovacia šípka 7"/>
          <p:cNvCxnSpPr/>
          <p:nvPr/>
        </p:nvCxnSpPr>
        <p:spPr>
          <a:xfrm>
            <a:off x="5357818" y="4071942"/>
            <a:ext cx="1714512"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BlokTextu 10"/>
          <p:cNvSpPr txBox="1"/>
          <p:nvPr/>
        </p:nvSpPr>
        <p:spPr>
          <a:xfrm>
            <a:off x="428596" y="5500702"/>
            <a:ext cx="1857388" cy="369332"/>
          </a:xfrm>
          <a:prstGeom prst="rect">
            <a:avLst/>
          </a:prstGeom>
          <a:noFill/>
        </p:spPr>
        <p:txBody>
          <a:bodyPr wrap="square" rtlCol="0">
            <a:spAutoFit/>
          </a:bodyPr>
          <a:lstStyle/>
          <a:p>
            <a:endParaRPr lang="sk-SK" dirty="0"/>
          </a:p>
        </p:txBody>
      </p:sp>
      <p:sp>
        <p:nvSpPr>
          <p:cNvPr id="12" name="BlokTextu 11"/>
          <p:cNvSpPr txBox="1"/>
          <p:nvPr/>
        </p:nvSpPr>
        <p:spPr>
          <a:xfrm>
            <a:off x="6500826" y="5500702"/>
            <a:ext cx="1857388" cy="369332"/>
          </a:xfrm>
          <a:prstGeom prst="rect">
            <a:avLst/>
          </a:prstGeom>
          <a:noFill/>
        </p:spPr>
        <p:txBody>
          <a:bodyPr wrap="square" rtlCol="0">
            <a:spAutoFit/>
          </a:bodyPr>
          <a:lstStyle/>
          <a:p>
            <a:endParaRPr lang="sk-SK" dirty="0"/>
          </a:p>
        </p:txBody>
      </p:sp>
      <p:sp>
        <p:nvSpPr>
          <p:cNvPr id="13" name="BlokTextu 12"/>
          <p:cNvSpPr txBox="1"/>
          <p:nvPr/>
        </p:nvSpPr>
        <p:spPr>
          <a:xfrm>
            <a:off x="428596" y="5429264"/>
            <a:ext cx="1857388" cy="369332"/>
          </a:xfrm>
          <a:prstGeom prst="rect">
            <a:avLst/>
          </a:prstGeom>
          <a:noFill/>
        </p:spPr>
        <p:txBody>
          <a:bodyPr wrap="square" rtlCol="0">
            <a:spAutoFit/>
          </a:bodyPr>
          <a:lstStyle/>
          <a:p>
            <a:endParaRPr lang="sk-SK" dirty="0"/>
          </a:p>
        </p:txBody>
      </p:sp>
      <p:sp>
        <p:nvSpPr>
          <p:cNvPr id="14" name="BlokTextu 13"/>
          <p:cNvSpPr txBox="1"/>
          <p:nvPr/>
        </p:nvSpPr>
        <p:spPr>
          <a:xfrm>
            <a:off x="500034" y="5429264"/>
            <a:ext cx="1857388" cy="369332"/>
          </a:xfrm>
          <a:prstGeom prst="rect">
            <a:avLst/>
          </a:prstGeom>
          <a:noFill/>
        </p:spPr>
        <p:txBody>
          <a:bodyPr wrap="square" rtlCol="0">
            <a:spAutoFit/>
          </a:bodyPr>
          <a:lstStyle/>
          <a:p>
            <a:endParaRPr lang="sk-SK" dirty="0"/>
          </a:p>
        </p:txBody>
      </p:sp>
      <p:sp>
        <p:nvSpPr>
          <p:cNvPr id="15" name="BlokTextu 14"/>
          <p:cNvSpPr txBox="1"/>
          <p:nvPr/>
        </p:nvSpPr>
        <p:spPr>
          <a:xfrm>
            <a:off x="357158" y="5429264"/>
            <a:ext cx="1857388" cy="369332"/>
          </a:xfrm>
          <a:prstGeom prst="rect">
            <a:avLst/>
          </a:prstGeom>
          <a:noFill/>
        </p:spPr>
        <p:txBody>
          <a:bodyPr wrap="square" rtlCol="0">
            <a:spAutoFit/>
          </a:bodyPr>
          <a:lstStyle/>
          <a:p>
            <a:endParaRPr lang="sk-SK" dirty="0"/>
          </a:p>
        </p:txBody>
      </p:sp>
      <p:sp>
        <p:nvSpPr>
          <p:cNvPr id="18" name="BlokTextu 17"/>
          <p:cNvSpPr txBox="1"/>
          <p:nvPr/>
        </p:nvSpPr>
        <p:spPr>
          <a:xfrm>
            <a:off x="6143636" y="5429264"/>
            <a:ext cx="1857388" cy="369332"/>
          </a:xfrm>
          <a:prstGeom prst="rect">
            <a:avLst/>
          </a:prstGeom>
          <a:noFill/>
        </p:spPr>
        <p:txBody>
          <a:bodyPr wrap="square" rtlCol="0">
            <a:spAutoFit/>
          </a:bodyPr>
          <a:lstStyle/>
          <a:p>
            <a:endParaRPr lang="sk-SK" dirty="0"/>
          </a:p>
        </p:txBody>
      </p:sp>
      <p:sp>
        <p:nvSpPr>
          <p:cNvPr id="19" name="BlokTextu 18"/>
          <p:cNvSpPr txBox="1"/>
          <p:nvPr/>
        </p:nvSpPr>
        <p:spPr>
          <a:xfrm>
            <a:off x="285720" y="5429264"/>
            <a:ext cx="1857388" cy="369332"/>
          </a:xfrm>
          <a:prstGeom prst="rect">
            <a:avLst/>
          </a:prstGeom>
          <a:noFill/>
        </p:spPr>
        <p:txBody>
          <a:bodyPr wrap="square" rtlCol="0">
            <a:spAutoFit/>
          </a:bodyPr>
          <a:lstStyle/>
          <a:p>
            <a:endParaRPr lang="sk-SK" dirty="0"/>
          </a:p>
        </p:txBody>
      </p:sp>
      <p:sp>
        <p:nvSpPr>
          <p:cNvPr id="20" name="BlokTextu 19"/>
          <p:cNvSpPr txBox="1"/>
          <p:nvPr/>
        </p:nvSpPr>
        <p:spPr>
          <a:xfrm>
            <a:off x="5857884" y="5500702"/>
            <a:ext cx="1857388" cy="369332"/>
          </a:xfrm>
          <a:prstGeom prst="rect">
            <a:avLst/>
          </a:prstGeom>
          <a:noFill/>
        </p:spPr>
        <p:txBody>
          <a:bodyPr wrap="square" rtlCol="0">
            <a:spAutoFit/>
          </a:bodyPr>
          <a:lstStyle/>
          <a:p>
            <a:endParaRPr lang="sk-SK" dirty="0"/>
          </a:p>
        </p:txBody>
      </p:sp>
      <p:sp>
        <p:nvSpPr>
          <p:cNvPr id="21" name="BlokTextu 20"/>
          <p:cNvSpPr txBox="1"/>
          <p:nvPr/>
        </p:nvSpPr>
        <p:spPr>
          <a:xfrm>
            <a:off x="714348" y="5429264"/>
            <a:ext cx="1857388" cy="369332"/>
          </a:xfrm>
          <a:prstGeom prst="rect">
            <a:avLst/>
          </a:prstGeom>
          <a:noFill/>
        </p:spPr>
        <p:txBody>
          <a:bodyPr wrap="square" rtlCol="0">
            <a:spAutoFit/>
          </a:bodyPr>
          <a:lstStyle/>
          <a:p>
            <a:r>
              <a:rPr lang="sk-SK" dirty="0" smtClean="0"/>
              <a:t>Adresa siete</a:t>
            </a:r>
            <a:endParaRPr lang="sk-SK" dirty="0"/>
          </a:p>
        </p:txBody>
      </p:sp>
      <p:sp>
        <p:nvSpPr>
          <p:cNvPr id="22" name="BlokTextu 21"/>
          <p:cNvSpPr txBox="1"/>
          <p:nvPr/>
        </p:nvSpPr>
        <p:spPr>
          <a:xfrm>
            <a:off x="5786446" y="5500702"/>
            <a:ext cx="1857388" cy="369332"/>
          </a:xfrm>
          <a:prstGeom prst="rect">
            <a:avLst/>
          </a:prstGeom>
          <a:noFill/>
        </p:spPr>
        <p:txBody>
          <a:bodyPr wrap="square" rtlCol="0">
            <a:spAutoFit/>
          </a:bodyPr>
          <a:lstStyle/>
          <a:p>
            <a:endParaRPr lang="sk-SK" dirty="0"/>
          </a:p>
        </p:txBody>
      </p:sp>
      <p:sp>
        <p:nvSpPr>
          <p:cNvPr id="23" name="BlokTextu 22"/>
          <p:cNvSpPr txBox="1"/>
          <p:nvPr/>
        </p:nvSpPr>
        <p:spPr>
          <a:xfrm>
            <a:off x="5715008" y="5500702"/>
            <a:ext cx="1857388" cy="369332"/>
          </a:xfrm>
          <a:prstGeom prst="rect">
            <a:avLst/>
          </a:prstGeom>
          <a:noFill/>
        </p:spPr>
        <p:txBody>
          <a:bodyPr wrap="square" rtlCol="0">
            <a:spAutoFit/>
          </a:bodyPr>
          <a:lstStyle/>
          <a:p>
            <a:endParaRPr lang="sk-SK" dirty="0"/>
          </a:p>
        </p:txBody>
      </p:sp>
      <p:sp>
        <p:nvSpPr>
          <p:cNvPr id="25" name="BlokTextu 24"/>
          <p:cNvSpPr txBox="1"/>
          <p:nvPr/>
        </p:nvSpPr>
        <p:spPr>
          <a:xfrm>
            <a:off x="6215074" y="5572140"/>
            <a:ext cx="1643074" cy="369332"/>
          </a:xfrm>
          <a:prstGeom prst="rect">
            <a:avLst/>
          </a:prstGeom>
          <a:noFill/>
        </p:spPr>
        <p:txBody>
          <a:bodyPr wrap="square" rtlCol="0">
            <a:spAutoFit/>
          </a:bodyPr>
          <a:lstStyle/>
          <a:p>
            <a:endParaRPr lang="sk-SK" dirty="0"/>
          </a:p>
        </p:txBody>
      </p:sp>
      <p:sp>
        <p:nvSpPr>
          <p:cNvPr id="28" name="BlokTextu 27"/>
          <p:cNvSpPr txBox="1"/>
          <p:nvPr/>
        </p:nvSpPr>
        <p:spPr>
          <a:xfrm>
            <a:off x="6000760" y="5429264"/>
            <a:ext cx="1857388" cy="369332"/>
          </a:xfrm>
          <a:prstGeom prst="rect">
            <a:avLst/>
          </a:prstGeom>
          <a:noFill/>
        </p:spPr>
        <p:txBody>
          <a:bodyPr wrap="square" rtlCol="0">
            <a:spAutoFit/>
          </a:bodyPr>
          <a:lstStyle/>
          <a:p>
            <a:r>
              <a:rPr lang="sk-SK" dirty="0" smtClean="0"/>
              <a:t>Adresa počítača</a:t>
            </a:r>
            <a:endParaRPr lang="sk-S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Triedy IP adries</a:t>
            </a:r>
            <a:endParaRPr lang="sk-SK" dirty="0"/>
          </a:p>
        </p:txBody>
      </p:sp>
      <p:pic>
        <p:nvPicPr>
          <p:cNvPr id="3074" name="Picture 2" descr="1.Semester- CISCO Networking Academy - ICTIP protokol a IP adresovanie"/>
          <p:cNvPicPr>
            <a:picLocks noChangeAspect="1" noChangeArrowheads="1"/>
          </p:cNvPicPr>
          <p:nvPr/>
        </p:nvPicPr>
        <p:blipFill>
          <a:blip r:embed="rId2"/>
          <a:srcRect/>
          <a:stretch>
            <a:fillRect/>
          </a:stretch>
        </p:blipFill>
        <p:spPr bwMode="auto">
          <a:xfrm>
            <a:off x="1000100" y="1285860"/>
            <a:ext cx="7143800" cy="2218485"/>
          </a:xfrm>
          <a:prstGeom prst="rect">
            <a:avLst/>
          </a:prstGeom>
          <a:noFill/>
        </p:spPr>
      </p:pic>
      <p:sp>
        <p:nvSpPr>
          <p:cNvPr id="5" name="Obdĺžnik 4"/>
          <p:cNvSpPr/>
          <p:nvPr/>
        </p:nvSpPr>
        <p:spPr>
          <a:xfrm>
            <a:off x="1142976" y="3786190"/>
            <a:ext cx="7000924" cy="923330"/>
          </a:xfrm>
          <a:prstGeom prst="rect">
            <a:avLst/>
          </a:prstGeom>
        </p:spPr>
        <p:txBody>
          <a:bodyPr wrap="square">
            <a:spAutoFit/>
          </a:bodyPr>
          <a:lstStyle/>
          <a:p>
            <a:r>
              <a:rPr lang="sk-SK" dirty="0"/>
              <a:t>Trieda adries definuje </a:t>
            </a:r>
            <a:r>
              <a:rPr lang="sk-SK" dirty="0" smtClean="0"/>
              <a:t>,ktoré </a:t>
            </a:r>
            <a:r>
              <a:rPr lang="sk-SK" dirty="0"/>
              <a:t>bity sú použité na identifikáciu siete, sieťové ID, a ktoré bity identifikujú klientsky počítač, hostiteľský ID. Taktiež definuje počet možných sietí a počet </a:t>
            </a:r>
            <a:r>
              <a:rPr lang="sk-SK" dirty="0" err="1"/>
              <a:t>hostov</a:t>
            </a:r>
            <a:r>
              <a:rPr lang="sk-SK" dirty="0"/>
              <a:t> na sieti. </a:t>
            </a:r>
          </a:p>
        </p:txBody>
      </p:sp>
      <p:graphicFrame>
        <p:nvGraphicFramePr>
          <p:cNvPr id="6" name="Tabuľka 5"/>
          <p:cNvGraphicFramePr>
            <a:graphicFrameLocks noGrp="1"/>
          </p:cNvGraphicFramePr>
          <p:nvPr/>
        </p:nvGraphicFramePr>
        <p:xfrm>
          <a:off x="928663" y="4714881"/>
          <a:ext cx="7072362" cy="1357324"/>
        </p:xfrm>
        <a:graphic>
          <a:graphicData uri="http://schemas.openxmlformats.org/drawingml/2006/table">
            <a:tbl>
              <a:tblPr/>
              <a:tblGrid>
                <a:gridCol w="1182834"/>
                <a:gridCol w="1182834"/>
                <a:gridCol w="4706694"/>
              </a:tblGrid>
              <a:tr h="542929">
                <a:tc>
                  <a:txBody>
                    <a:bodyPr/>
                    <a:lstStyle/>
                    <a:p>
                      <a:pPr algn="ctr">
                        <a:lnSpc>
                          <a:spcPct val="115000"/>
                        </a:lnSpc>
                        <a:spcAft>
                          <a:spcPts val="1000"/>
                        </a:spcAft>
                      </a:pPr>
                      <a:r>
                        <a:rPr lang="sk-SK" sz="1000" b="1">
                          <a:latin typeface="Arial"/>
                          <a:ea typeface="Times New Roman"/>
                          <a:cs typeface="Times New Roman"/>
                        </a:rPr>
                        <a:t>Trieda</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sk-SK" sz="1000" b="1">
                          <a:latin typeface="Arial"/>
                          <a:ea typeface="Times New Roman"/>
                          <a:cs typeface="Times New Roman"/>
                        </a:rPr>
                        <a:t>Prvé bity</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sk-SK" sz="1000" b="1">
                          <a:latin typeface="Arial"/>
                          <a:ea typeface="Times New Roman"/>
                          <a:cs typeface="Times New Roman"/>
                        </a:rPr>
                        <a:t>Rozsah adries</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465">
                <a:tc>
                  <a:txBody>
                    <a:bodyPr/>
                    <a:lstStyle/>
                    <a:p>
                      <a:pPr algn="ctr">
                        <a:lnSpc>
                          <a:spcPct val="115000"/>
                        </a:lnSpc>
                        <a:spcAft>
                          <a:spcPts val="1000"/>
                        </a:spcAft>
                      </a:pPr>
                      <a:r>
                        <a:rPr lang="sk-SK" sz="1000" b="1">
                          <a:latin typeface="Arial"/>
                          <a:ea typeface="Times New Roman"/>
                          <a:cs typeface="Times New Roman"/>
                        </a:rPr>
                        <a:t>A</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1000"/>
                        </a:spcAft>
                      </a:pPr>
                      <a:r>
                        <a:rPr lang="sk-SK" sz="1000" b="1">
                          <a:latin typeface="Arial"/>
                          <a:ea typeface="Times New Roman"/>
                          <a:cs typeface="Times New Roman"/>
                        </a:rPr>
                        <a:t>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15000"/>
                        </a:lnSpc>
                        <a:spcAft>
                          <a:spcPts val="1000"/>
                        </a:spcAft>
                      </a:pPr>
                      <a:r>
                        <a:rPr lang="sk-SK" sz="1000" b="1" dirty="0">
                          <a:latin typeface="Arial"/>
                          <a:ea typeface="Times New Roman"/>
                          <a:cs typeface="Times New Roman"/>
                        </a:rPr>
                        <a:t>1</a:t>
                      </a:r>
                      <a:r>
                        <a:rPr lang="sk-SK" sz="1000" b="1" dirty="0">
                          <a:highlight>
                            <a:srgbClr val="FFFF00"/>
                          </a:highlight>
                          <a:latin typeface="Arial"/>
                          <a:ea typeface="Times New Roman"/>
                          <a:cs typeface="Times New Roman"/>
                        </a:rPr>
                        <a:t>.0.0.0</a:t>
                      </a:r>
                      <a:r>
                        <a:rPr lang="sk-SK" sz="1000" b="1" dirty="0">
                          <a:latin typeface="Arial"/>
                          <a:ea typeface="Times New Roman"/>
                          <a:cs typeface="Times New Roman"/>
                        </a:rPr>
                        <a:t>   -    126.</a:t>
                      </a:r>
                      <a:r>
                        <a:rPr lang="sk-SK" sz="1000" b="1" dirty="0">
                          <a:highlight>
                            <a:srgbClr val="FFFF00"/>
                          </a:highlight>
                          <a:latin typeface="Arial"/>
                          <a:ea typeface="Times New Roman"/>
                          <a:cs typeface="Times New Roman"/>
                        </a:rPr>
                        <a:t>0.0.0</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71465">
                <a:tc>
                  <a:txBody>
                    <a:bodyPr/>
                    <a:lstStyle/>
                    <a:p>
                      <a:pPr algn="ctr">
                        <a:lnSpc>
                          <a:spcPct val="115000"/>
                        </a:lnSpc>
                        <a:spcAft>
                          <a:spcPts val="1000"/>
                        </a:spcAft>
                      </a:pPr>
                      <a:r>
                        <a:rPr lang="sk-SK" sz="1000" b="1">
                          <a:latin typeface="Arial"/>
                          <a:ea typeface="Times New Roman"/>
                          <a:cs typeface="Times New Roman"/>
                        </a:rPr>
                        <a:t>B</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1000"/>
                        </a:spcAft>
                      </a:pPr>
                      <a:r>
                        <a:rPr lang="sk-SK" sz="1000" b="1">
                          <a:latin typeface="Arial"/>
                          <a:ea typeface="Times New Roman"/>
                          <a:cs typeface="Times New Roman"/>
                        </a:rPr>
                        <a:t>10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a:lnSpc>
                          <a:spcPct val="115000"/>
                        </a:lnSpc>
                        <a:spcAft>
                          <a:spcPts val="1000"/>
                        </a:spcAft>
                      </a:pPr>
                      <a:r>
                        <a:rPr lang="sk-SK" sz="1000" b="1">
                          <a:latin typeface="Arial"/>
                          <a:ea typeface="Times New Roman"/>
                          <a:cs typeface="Times New Roman"/>
                        </a:rPr>
                        <a:t>128.1.</a:t>
                      </a:r>
                      <a:r>
                        <a:rPr lang="sk-SK" sz="1000" b="1">
                          <a:highlight>
                            <a:srgbClr val="FFFF00"/>
                          </a:highlight>
                          <a:latin typeface="Arial"/>
                          <a:ea typeface="Times New Roman"/>
                          <a:cs typeface="Times New Roman"/>
                        </a:rPr>
                        <a:t>0.0</a:t>
                      </a:r>
                      <a:r>
                        <a:rPr lang="sk-SK" sz="1000" b="1">
                          <a:latin typeface="Arial"/>
                          <a:ea typeface="Times New Roman"/>
                          <a:cs typeface="Times New Roman"/>
                        </a:rPr>
                        <a:t>-     191.254.</a:t>
                      </a:r>
                      <a:r>
                        <a:rPr lang="sk-SK" sz="1000" b="1">
                          <a:highlight>
                            <a:srgbClr val="FFFF00"/>
                          </a:highlight>
                          <a:latin typeface="Arial"/>
                          <a:ea typeface="Times New Roman"/>
                          <a:cs typeface="Times New Roman"/>
                        </a:rPr>
                        <a:t>0.0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71465">
                <a:tc>
                  <a:txBody>
                    <a:bodyPr/>
                    <a:lstStyle/>
                    <a:p>
                      <a:pPr algn="ctr">
                        <a:lnSpc>
                          <a:spcPct val="115000"/>
                        </a:lnSpc>
                        <a:spcAft>
                          <a:spcPts val="1000"/>
                        </a:spcAft>
                      </a:pPr>
                      <a:r>
                        <a:rPr lang="sk-SK" sz="1000" b="1">
                          <a:latin typeface="Arial"/>
                          <a:ea typeface="Times New Roman"/>
                          <a:cs typeface="Times New Roman"/>
                        </a:rPr>
                        <a:t>C</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sk-SK" sz="1000" b="1">
                          <a:latin typeface="Arial"/>
                          <a:ea typeface="Times New Roman"/>
                          <a:cs typeface="Times New Roman"/>
                        </a:rPr>
                        <a:t>110</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a:lnSpc>
                          <a:spcPct val="115000"/>
                        </a:lnSpc>
                        <a:spcAft>
                          <a:spcPts val="1000"/>
                        </a:spcAft>
                      </a:pPr>
                      <a:r>
                        <a:rPr lang="sk-SK" sz="1000" b="1" dirty="0">
                          <a:latin typeface="Arial"/>
                          <a:ea typeface="Times New Roman"/>
                          <a:cs typeface="Times New Roman"/>
                        </a:rPr>
                        <a:t>192.0.1.</a:t>
                      </a:r>
                      <a:r>
                        <a:rPr lang="sk-SK" sz="1000" b="1" dirty="0">
                          <a:highlight>
                            <a:srgbClr val="FFFF00"/>
                          </a:highlight>
                          <a:latin typeface="Arial"/>
                          <a:ea typeface="Times New Roman"/>
                          <a:cs typeface="Times New Roman"/>
                        </a:rPr>
                        <a:t>0</a:t>
                      </a:r>
                      <a:r>
                        <a:rPr lang="sk-SK" sz="1000" b="1" dirty="0">
                          <a:latin typeface="Arial"/>
                          <a:ea typeface="Times New Roman"/>
                          <a:cs typeface="Times New Roman"/>
                        </a:rPr>
                        <a:t>         -     223.255.254.</a:t>
                      </a:r>
                      <a:r>
                        <a:rPr lang="sk-SK" sz="1000" b="1" dirty="0">
                          <a:highlight>
                            <a:srgbClr val="FFFF00"/>
                          </a:highlight>
                          <a:latin typeface="Arial"/>
                          <a:ea typeface="Times New Roman"/>
                          <a:cs typeface="Times New Roman"/>
                        </a:rPr>
                        <a:t>0</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Triedy IP adries</a:t>
            </a:r>
            <a:endParaRPr lang="sk-SK" dirty="0"/>
          </a:p>
        </p:txBody>
      </p:sp>
      <p:sp>
        <p:nvSpPr>
          <p:cNvPr id="18433" name="Rectangle 1"/>
          <p:cNvSpPr>
            <a:spLocks noChangeArrowheads="1"/>
          </p:cNvSpPr>
          <p:nvPr/>
        </p:nvSpPr>
        <p:spPr bwMode="auto">
          <a:xfrm>
            <a:off x="285720" y="2285992"/>
            <a:ext cx="8501122"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pre extrémne veľké siete</a:t>
            </a:r>
            <a:b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br>
            <a:endParaRPr kumimoji="0" lang="sk-SK"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pre veľmi rozľahlé siete</a:t>
            </a:r>
            <a:b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br>
            <a:endParaRPr kumimoji="0" lang="sk-SK"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malé siete</a:t>
            </a: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b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 –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na povolenie </a:t>
            </a:r>
            <a:r>
              <a:rPr kumimoji="0" lang="sk-SK" sz="20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multicasting</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v IP adresách, rozsah</a:t>
            </a: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224 -239</a:t>
            </a:r>
            <a:b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sk-SK"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 –</a:t>
            </a:r>
            <a:r>
              <a:rPr kumimoji="0" lang="sk-SK"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určená pre výskum, rozsah 240 - 255</a:t>
            </a:r>
            <a:r>
              <a:rPr kumimoji="0" lang="sk-SK" sz="20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sk-SK" sz="2000" dirty="0">
              <a:latin typeface="Times New Roman" pitchFamily="18" charset="0"/>
              <a:cs typeface="Times New Roman" pitchFamily="18" charset="0"/>
            </a:endParaRPr>
          </a:p>
          <a:p>
            <a:pPr eaLnBrk="0" fontAlgn="base" hangingPunct="0">
              <a:spcBef>
                <a:spcPct val="0"/>
              </a:spcBef>
              <a:spcAft>
                <a:spcPct val="0"/>
              </a:spcAft>
            </a:pPr>
            <a:r>
              <a:rPr lang="sk-SK" sz="2000" dirty="0"/>
              <a:t>Rozsah privátnych IP adries triedy C je 192.168.0.0 – 192.168.255.255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Pojem sieťová maska</a:t>
            </a:r>
            <a:endParaRPr lang="sk-SK" dirty="0"/>
          </a:p>
        </p:txBody>
      </p:sp>
      <p:sp>
        <p:nvSpPr>
          <p:cNvPr id="19457" name="Rectangle 1"/>
          <p:cNvSpPr>
            <a:spLocks noChangeArrowheads="1"/>
          </p:cNvSpPr>
          <p:nvPr/>
        </p:nvSpPr>
        <p:spPr bwMode="auto">
          <a:xfrm>
            <a:off x="0" y="1500174"/>
            <a:ext cx="7934865"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používa sa pre určenie adresy siete,</a:t>
            </a:r>
          </a:p>
          <a:p>
            <a:pPr marL="0" marR="0" lvl="0" indent="0" algn="l" defTabSz="914400" rtl="0" eaLnBrk="1" fontAlgn="base" latinLnBrk="0" hangingPunct="1">
              <a:lnSpc>
                <a:spcPct val="100000"/>
              </a:lnSpc>
              <a:spcBef>
                <a:spcPct val="0"/>
              </a:spcBef>
              <a:spcAft>
                <a:spcPct val="0"/>
              </a:spcAft>
              <a:buClrTx/>
              <a:buSzTx/>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adresa siete je časť IP adresy,</a:t>
            </a:r>
          </a:p>
          <a:p>
            <a:pPr marL="0" marR="0" lvl="0" indent="0" algn="l" defTabSz="914400" rtl="0" eaLnBrk="0" fontAlgn="base" latinLnBrk="0" hangingPunct="0">
              <a:lnSpc>
                <a:spcPct val="100000"/>
              </a:lnSpc>
              <a:spcBef>
                <a:spcPct val="0"/>
              </a:spcBef>
              <a:spcAft>
                <a:spcPct val="0"/>
              </a:spcAft>
              <a:buClrTx/>
              <a:buSzTx/>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sieťová maska určuje, ktoré bity v IP adrese tvoria adresu siete</a:t>
            </a: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4 bajtové číslo - toto číslo má v bitoch určujúcich adresu siete jednotky</a:t>
            </a:r>
            <a:b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b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a v ostatných bitoch nuly,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jednotlivé triedy sietí používajú ako adresu siete rôzne dlhú časť IP adresy,</a:t>
            </a:r>
            <a:r>
              <a:rPr kumimoji="0" lang="sk-SK" sz="2000" b="0" i="0" u="none" strike="noStrike" cap="none" normalizeH="0" dirty="0" smtClean="0">
                <a:ln>
                  <a:noFill/>
                </a:ln>
                <a:solidFill>
                  <a:srgbClr val="000000"/>
                </a:solidFill>
                <a:effectLst/>
                <a:latin typeface="Calibri" pitchFamily="34"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p>
            <a:pPr eaLnBrk="0" fontAlgn="base" hangingPunct="0">
              <a:spcBef>
                <a:spcPct val="0"/>
              </a:spcBef>
              <a:spcAft>
                <a:spcPct val="0"/>
              </a:spcAft>
              <a:buFontTx/>
              <a:buChar char="•"/>
            </a:pPr>
            <a:r>
              <a:rPr lang="sk-SK" sz="2000" b="1" dirty="0"/>
              <a:t>Maska podsiete</a:t>
            </a:r>
            <a:r>
              <a:rPr lang="sk-SK" sz="2000" dirty="0"/>
              <a:t> je 32 bitové </a:t>
            </a:r>
            <a:r>
              <a:rPr lang="sk-SK" sz="2000" dirty="0">
                <a:hlinkClick r:id="rId2" tooltip="Číslo"/>
              </a:rPr>
              <a:t>číslo</a:t>
            </a:r>
            <a:r>
              <a:rPr lang="sk-SK" sz="2000" dirty="0"/>
              <a:t>, ktoré hovorí o tom, akým spôsobom je IPv4 adresa rozdelená na sieťovú a hostiteľskú časť.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sk-SK"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Sieťové masky pre triedy</a:t>
            </a:r>
            <a:endParaRPr lang="sk-SK" dirty="0"/>
          </a:p>
        </p:txBody>
      </p:sp>
      <p:graphicFrame>
        <p:nvGraphicFramePr>
          <p:cNvPr id="3" name="Tabuľka 2"/>
          <p:cNvGraphicFramePr>
            <a:graphicFrameLocks noGrp="1"/>
          </p:cNvGraphicFramePr>
          <p:nvPr/>
        </p:nvGraphicFramePr>
        <p:xfrm>
          <a:off x="714348" y="1857361"/>
          <a:ext cx="7643866" cy="2500332"/>
        </p:xfrm>
        <a:graphic>
          <a:graphicData uri="http://schemas.openxmlformats.org/drawingml/2006/table">
            <a:tbl>
              <a:tblPr/>
              <a:tblGrid>
                <a:gridCol w="830544"/>
                <a:gridCol w="1278630"/>
                <a:gridCol w="3208266"/>
                <a:gridCol w="2326426"/>
              </a:tblGrid>
              <a:tr h="833444">
                <a:tc>
                  <a:txBody>
                    <a:bodyPr/>
                    <a:lstStyle/>
                    <a:p>
                      <a:pPr>
                        <a:lnSpc>
                          <a:spcPct val="115000"/>
                        </a:lnSpc>
                        <a:spcAft>
                          <a:spcPts val="0"/>
                        </a:spcAft>
                      </a:pPr>
                      <a:r>
                        <a:rPr lang="sk-SK" sz="1100">
                          <a:latin typeface="Times New Roman"/>
                          <a:ea typeface="Calibri"/>
                          <a:cs typeface="Times New Roman"/>
                        </a:rPr>
                        <a:t>Trieda A</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255.0.0.0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11111111.00000000.00000000.00000000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800" b="1">
                          <a:solidFill>
                            <a:srgbClr val="222222"/>
                          </a:solidFill>
                          <a:latin typeface="Times New Roman"/>
                          <a:ea typeface="Calibri"/>
                          <a:cs typeface="Times New Roman"/>
                        </a:rPr>
                        <a:t>rozsah adries</a:t>
                      </a:r>
                      <a:r>
                        <a:rPr lang="sk-SK" sz="800">
                          <a:solidFill>
                            <a:srgbClr val="222222"/>
                          </a:solidFill>
                          <a:latin typeface="Times New Roman"/>
                          <a:ea typeface="Calibri"/>
                          <a:cs typeface="Times New Roman"/>
                        </a:rPr>
                        <a:t> 1.0.0.0 – 127.255.255.255</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3444">
                <a:tc>
                  <a:txBody>
                    <a:bodyPr/>
                    <a:lstStyle/>
                    <a:p>
                      <a:pPr>
                        <a:lnSpc>
                          <a:spcPct val="115000"/>
                        </a:lnSpc>
                        <a:spcAft>
                          <a:spcPts val="0"/>
                        </a:spcAft>
                      </a:pPr>
                      <a:r>
                        <a:rPr lang="sk-SK" sz="1100">
                          <a:latin typeface="Times New Roman"/>
                          <a:ea typeface="Calibri"/>
                          <a:cs typeface="Times New Roman"/>
                        </a:rPr>
                        <a:t>Trieda B</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255.255.0.0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11111111.11111111.00000000.00000000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sk-SK" sz="800" b="1">
                          <a:solidFill>
                            <a:srgbClr val="222222"/>
                          </a:solidFill>
                          <a:latin typeface="Calibri"/>
                          <a:ea typeface="Times New Roman"/>
                        </a:rPr>
                        <a:t>rozsah adries</a:t>
                      </a:r>
                      <a:r>
                        <a:rPr lang="sk-SK" sz="800">
                          <a:solidFill>
                            <a:srgbClr val="222222"/>
                          </a:solidFill>
                          <a:latin typeface="Calibri"/>
                          <a:ea typeface="Times New Roman"/>
                        </a:rPr>
                        <a:t> 128.0.0.0 – 191.255.255.255</a:t>
                      </a:r>
                      <a:endParaRPr lang="sk-SK" sz="1000">
                        <a:latin typeface="Calibri"/>
                        <a:ea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3444">
                <a:tc>
                  <a:txBody>
                    <a:bodyPr/>
                    <a:lstStyle/>
                    <a:p>
                      <a:pPr>
                        <a:lnSpc>
                          <a:spcPct val="115000"/>
                        </a:lnSpc>
                        <a:spcAft>
                          <a:spcPts val="0"/>
                        </a:spcAft>
                      </a:pPr>
                      <a:r>
                        <a:rPr lang="sk-SK" sz="1100">
                          <a:latin typeface="Times New Roman"/>
                          <a:ea typeface="Calibri"/>
                          <a:cs typeface="Times New Roman"/>
                        </a:rPr>
                        <a:t>Trieda C</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255.255.255.0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sk-SK" sz="1100">
                          <a:latin typeface="Times New Roman"/>
                          <a:ea typeface="Calibri"/>
                          <a:cs typeface="Times New Roman"/>
                        </a:rPr>
                        <a:t>11111111.11111111.11111111.00000000</a:t>
                      </a:r>
                      <a:endParaRPr lang="sk-SK" sz="1000">
                        <a:latin typeface="Calibri"/>
                        <a:ea typeface="Calibri"/>
                        <a:cs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sk-SK" sz="800" b="1" dirty="0">
                          <a:solidFill>
                            <a:srgbClr val="222222"/>
                          </a:solidFill>
                          <a:latin typeface="Calibri"/>
                          <a:ea typeface="Times New Roman"/>
                        </a:rPr>
                        <a:t>rozsah adries </a:t>
                      </a:r>
                      <a:r>
                        <a:rPr lang="sk-SK" sz="800" dirty="0">
                          <a:solidFill>
                            <a:srgbClr val="222222"/>
                          </a:solidFill>
                          <a:latin typeface="Calibri"/>
                          <a:ea typeface="Times New Roman"/>
                        </a:rPr>
                        <a:t>192.0.0.0 – 223.255.255.255</a:t>
                      </a:r>
                      <a:endParaRPr lang="sk-SK" sz="1000" dirty="0">
                        <a:latin typeface="Calibri"/>
                        <a:ea typeface="Times New Roman"/>
                      </a:endParaRPr>
                    </a:p>
                  </a:txBody>
                  <a:tcPr marL="64973" marR="649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Príklad</a:t>
            </a:r>
            <a:br>
              <a:rPr lang="sk-SK" dirty="0" smtClean="0"/>
            </a:br>
            <a:endParaRPr lang="sk-SK" dirty="0"/>
          </a:p>
        </p:txBody>
      </p:sp>
      <p:sp>
        <p:nvSpPr>
          <p:cNvPr id="3" name="Zástupný symbol obsahu 2"/>
          <p:cNvSpPr>
            <a:spLocks noGrp="1"/>
          </p:cNvSpPr>
          <p:nvPr>
            <p:ph idx="1"/>
          </p:nvPr>
        </p:nvSpPr>
        <p:spPr/>
        <p:txBody>
          <a:bodyPr/>
          <a:lstStyle/>
          <a:p>
            <a:r>
              <a:rPr lang="sk-SK" dirty="0" smtClean="0"/>
              <a:t>Poznáme adresu PC: </a:t>
            </a:r>
            <a:r>
              <a:rPr lang="sk-SK" b="1" u="sng" dirty="0"/>
              <a:t>IP adresa 192.168.12.3</a:t>
            </a:r>
            <a:endParaRPr lang="sk-SK" dirty="0"/>
          </a:p>
          <a:p>
            <a:r>
              <a:rPr lang="sk-SK" dirty="0" smtClean="0"/>
              <a:t>Máme vypočítať adresu siete, v ktorej sa daný počítač nachádza</a:t>
            </a:r>
          </a:p>
          <a:p>
            <a:r>
              <a:rPr lang="sk-SK" dirty="0" smtClean="0"/>
              <a:t>Máme vypočítať rozsahy IP zariadení adries z danej siete</a:t>
            </a:r>
            <a:endParaRPr lang="sk-SK" dirty="0"/>
          </a:p>
        </p:txBody>
      </p:sp>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TotalTime>
  <Words>823</Words>
  <Application>Microsoft Office PowerPoint</Application>
  <PresentationFormat>Prezentácia na obrazovke (4:3)</PresentationFormat>
  <Paragraphs>324</Paragraphs>
  <Slides>24</Slides>
  <Notes>0</Notes>
  <HiddenSlides>0</HiddenSlides>
  <MMClips>0</MMClips>
  <ScaleCrop>false</ScaleCrop>
  <HeadingPairs>
    <vt:vector size="4" baseType="variant">
      <vt:variant>
        <vt:lpstr>Motív</vt:lpstr>
      </vt:variant>
      <vt:variant>
        <vt:i4>1</vt:i4>
      </vt:variant>
      <vt:variant>
        <vt:lpstr>Nadpisy snímok</vt:lpstr>
      </vt:variant>
      <vt:variant>
        <vt:i4>24</vt:i4>
      </vt:variant>
    </vt:vector>
  </HeadingPairs>
  <TitlesOfParts>
    <vt:vector size="25" baseType="lpstr">
      <vt:lpstr>Motív Office</vt:lpstr>
      <vt:lpstr>IP adresácia</vt:lpstr>
      <vt:lpstr>IP adresa</vt:lpstr>
      <vt:lpstr>Snímka 3</vt:lpstr>
      <vt:lpstr>IP adresa sa skladá</vt:lpstr>
      <vt:lpstr>Triedy IP adries</vt:lpstr>
      <vt:lpstr>Triedy IP adries</vt:lpstr>
      <vt:lpstr>Pojem sieťová maska</vt:lpstr>
      <vt:lpstr>Sieťové masky pre triedy</vt:lpstr>
      <vt:lpstr>Príklad </vt:lpstr>
      <vt:lpstr>Snímka 10</vt:lpstr>
      <vt:lpstr>Snímka 11</vt:lpstr>
      <vt:lpstr>Adresy sietí ako celku</vt:lpstr>
      <vt:lpstr>Localhost</vt:lpstr>
      <vt:lpstr>Existujú:</vt:lpstr>
      <vt:lpstr>Nesmú byť použité vo verejnom priestore</vt:lpstr>
      <vt:lpstr>Defaultná routa</vt:lpstr>
      <vt:lpstr>Zistenie IP adresy</vt:lpstr>
      <vt:lpstr>Protokol DNS </vt:lpstr>
      <vt:lpstr>Strom domén</vt:lpstr>
      <vt:lpstr>Protokol DHCP</vt:lpstr>
      <vt:lpstr>Význam sieťovej karty v PC a sietí</vt:lpstr>
      <vt:lpstr>Typy sieťových kariet</vt:lpstr>
      <vt:lpstr>Základné údaje sieťových kariet</vt:lpstr>
      <vt:lpstr>Význam MAC adries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 adresácia</dc:title>
  <dc:creator>__</dc:creator>
  <cp:lastModifiedBy>__</cp:lastModifiedBy>
  <cp:revision>3</cp:revision>
  <dcterms:created xsi:type="dcterms:W3CDTF">2021-01-07T16:24:26Z</dcterms:created>
  <dcterms:modified xsi:type="dcterms:W3CDTF">2021-01-13T08:59:18Z</dcterms:modified>
</cp:coreProperties>
</file>